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 id="2147483677" r:id="rId3"/>
    <p:sldMasterId id="2147483674" r:id="rId4"/>
    <p:sldMasterId id="2147483679" r:id="rId5"/>
  </p:sldMasterIdLst>
  <p:notesMasterIdLst>
    <p:notesMasterId r:id="rId20"/>
  </p:notesMasterIdLst>
  <p:handoutMasterIdLst>
    <p:handoutMasterId r:id="rId21"/>
  </p:handoutMasterIdLst>
  <p:sldIdLst>
    <p:sldId id="270" r:id="rId6"/>
    <p:sldId id="338" r:id="rId7"/>
    <p:sldId id="317" r:id="rId8"/>
    <p:sldId id="281" r:id="rId9"/>
    <p:sldId id="318" r:id="rId10"/>
    <p:sldId id="319" r:id="rId11"/>
    <p:sldId id="320" r:id="rId12"/>
    <p:sldId id="339" r:id="rId13"/>
    <p:sldId id="340" r:id="rId14"/>
    <p:sldId id="341" r:id="rId15"/>
    <p:sldId id="342" r:id="rId16"/>
    <p:sldId id="343" r:id="rId17"/>
    <p:sldId id="344" r:id="rId18"/>
    <p:sldId id="279"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7" autoAdjust="0"/>
    <p:restoredTop sz="79618" autoAdjust="0"/>
  </p:normalViewPr>
  <p:slideViewPr>
    <p:cSldViewPr>
      <p:cViewPr>
        <p:scale>
          <a:sx n="100" d="100"/>
          <a:sy n="100" d="100"/>
        </p:scale>
        <p:origin x="384" y="-498"/>
      </p:cViewPr>
      <p:guideLst>
        <p:guide orient="horz" pos="2160"/>
        <p:guide pos="2880"/>
      </p:guideLst>
    </p:cSldViewPr>
  </p:slideViewPr>
  <p:notesTextViewPr>
    <p:cViewPr>
      <p:scale>
        <a:sx n="1" d="1"/>
        <a:sy n="1" d="1"/>
      </p:scale>
      <p:origin x="0" y="0"/>
    </p:cViewPr>
  </p:notesTextViewPr>
  <p:notesViewPr>
    <p:cSldViewPr>
      <p:cViewPr varScale="1">
        <p:scale>
          <a:sx n="80" d="100"/>
          <a:sy n="80" d="100"/>
        </p:scale>
        <p:origin x="-299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10EFFAC-BEF8-44FF-A931-7E933EF6EEE4}" type="datetimeFigureOut">
              <a:rPr lang="en-US" smtClean="0"/>
              <a:t>2/7/2016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4A762B-9F88-4A6D-8288-7E9A27DA88BF}" type="slidenum">
              <a:rPr lang="en-US" smtClean="0"/>
              <a:t>‹#›</a:t>
            </a:fld>
            <a:endParaRPr lang="en-US"/>
          </a:p>
        </p:txBody>
      </p:sp>
    </p:spTree>
    <p:extLst>
      <p:ext uri="{BB962C8B-B14F-4D97-AF65-F5344CB8AC3E}">
        <p14:creationId xmlns:p14="http://schemas.microsoft.com/office/powerpoint/2010/main" val="3778887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AB66E-ADA6-4E35-B142-78F357E3D93F}" type="datetimeFigureOut">
              <a:rPr lang="en-US" smtClean="0"/>
              <a:t>2/7/2016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ACA753-C9A1-49D4-8EA6-6BC738D5191D}" type="slidenum">
              <a:rPr lang="en-US" smtClean="0"/>
              <a:t>‹#›</a:t>
            </a:fld>
            <a:endParaRPr lang="en-US"/>
          </a:p>
        </p:txBody>
      </p:sp>
    </p:spTree>
    <p:extLst>
      <p:ext uri="{BB962C8B-B14F-4D97-AF65-F5344CB8AC3E}">
        <p14:creationId xmlns:p14="http://schemas.microsoft.com/office/powerpoint/2010/main" val="805203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1</a:t>
            </a:fld>
            <a:endParaRPr lang="en-US"/>
          </a:p>
        </p:txBody>
      </p:sp>
    </p:spTree>
    <p:extLst>
      <p:ext uri="{BB962C8B-B14F-4D97-AF65-F5344CB8AC3E}">
        <p14:creationId xmlns:p14="http://schemas.microsoft.com/office/powerpoint/2010/main" val="51610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Peeking under the hood, we find that object methods become plain old global functions.</a:t>
            </a:r>
          </a:p>
          <a:p>
            <a:endParaRPr lang="en-US" baseline="0" dirty="0" smtClean="0"/>
          </a:p>
          <a:p>
            <a:r>
              <a:rPr lang="en-US" baseline="0" dirty="0" smtClean="0"/>
              <a:t>@1 Each function gets an implicit 1</a:t>
            </a:r>
            <a:r>
              <a:rPr lang="en-US" baseline="30000" dirty="0" smtClean="0"/>
              <a:t>st</a:t>
            </a:r>
            <a:r>
              <a:rPr lang="en-US" baseline="0" dirty="0" smtClean="0"/>
              <a:t> parameter that is the pointer to the data object it works on. @2</a:t>
            </a:r>
          </a:p>
          <a:p>
            <a:endParaRPr lang="en-US" baseline="0" dirty="0" smtClean="0"/>
          </a:p>
          <a:p>
            <a:r>
              <a:rPr lang="en-US" baseline="0" dirty="0" smtClean="0"/>
              <a:t>@3 When you create a point, what you really do is create a structure in memory.</a:t>
            </a:r>
          </a:p>
          <a:p>
            <a:endParaRPr lang="en-US" baseline="0" dirty="0" smtClean="0"/>
          </a:p>
          <a:p>
            <a:r>
              <a:rPr lang="en-US" baseline="0" dirty="0" smtClean="0"/>
              <a:t>@4 The object’s data members become a regular old “</a:t>
            </a:r>
            <a:r>
              <a:rPr lang="en-US" baseline="0" dirty="0" err="1" smtClean="0"/>
              <a:t>struct</a:t>
            </a:r>
            <a:r>
              <a:rPr lang="en-US" baseline="0" dirty="0" smtClean="0"/>
              <a:t>” and the “new” stamps out the memory</a:t>
            </a:r>
          </a:p>
          <a:p>
            <a:endParaRPr lang="en-US" baseline="0" dirty="0" smtClean="0"/>
          </a:p>
          <a:p>
            <a:r>
              <a:rPr lang="en-US" baseline="0" dirty="0" smtClean="0"/>
              <a:t>When you write code that uses the object, like this @5</a:t>
            </a:r>
          </a:p>
          <a:p>
            <a:endParaRPr lang="en-US" baseline="0" dirty="0" smtClean="0"/>
          </a:p>
          <a:p>
            <a:r>
              <a:rPr lang="en-US" baseline="0" dirty="0" smtClean="0"/>
              <a:t>The compiler changes it to plain old function calls like this @6</a:t>
            </a:r>
          </a:p>
          <a:p>
            <a:endParaRPr lang="en-US" baseline="0" dirty="0" smtClean="0"/>
          </a:p>
          <a:p>
            <a:r>
              <a:rPr lang="en-US" baseline="0" dirty="0" smtClean="0"/>
              <a:t>It passes the correct pointer into the functions.</a:t>
            </a:r>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10</a:t>
            </a:fld>
            <a:endParaRPr lang="en-US"/>
          </a:p>
        </p:txBody>
      </p:sp>
    </p:spTree>
    <p:extLst>
      <p:ext uri="{BB962C8B-B14F-4D97-AF65-F5344CB8AC3E}">
        <p14:creationId xmlns:p14="http://schemas.microsoft.com/office/powerpoint/2010/main" val="394371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@1 So remember that every method has an implicit 1</a:t>
            </a:r>
            <a:r>
              <a:rPr lang="en-US" baseline="30000" dirty="0" smtClean="0"/>
              <a:t>st</a:t>
            </a:r>
            <a:r>
              <a:rPr lang="en-US" baseline="0" dirty="0" smtClean="0"/>
              <a:t> parameter called “this” that points to the object. It is always there. You can’t take it out or rename it.</a:t>
            </a:r>
          </a:p>
          <a:p>
            <a:endParaRPr lang="en-US" baseline="0" dirty="0" smtClean="0"/>
          </a:p>
          <a:p>
            <a:r>
              <a:rPr lang="en-US" baseline="0" dirty="0" smtClean="0"/>
              <a:t>@2 The compiler will automatically insert “this” references for you. (Python programmers are used to explicitly saying “self” everywhere.</a:t>
            </a:r>
          </a:p>
          <a:p>
            <a:endParaRPr lang="en-US" baseline="0" dirty="0" smtClean="0"/>
          </a:p>
          <a:p>
            <a:r>
              <a:rPr lang="en-US" baseline="0" dirty="0" smtClean="0"/>
              <a:t>@3 The compiler really generates this line of code, which can type as well if you like. Most people leave off the explicit “this”. But these two lines produce the exact same binary code.</a:t>
            </a:r>
          </a:p>
          <a:p>
            <a:endParaRPr lang="en-US" baseline="0" dirty="0" smtClean="0"/>
          </a:p>
          <a:p>
            <a:r>
              <a:rPr lang="en-US" baseline="0" dirty="0" smtClean="0"/>
              <a:t>@4 But there are times when you MUST use the this pointer. Imagine </a:t>
            </a:r>
            <a:r>
              <a:rPr lang="en-US" baseline="0" dirty="0" err="1" smtClean="0"/>
              <a:t>setY</a:t>
            </a:r>
            <a:r>
              <a:rPr lang="en-US" baseline="0" dirty="0" smtClean="0"/>
              <a:t> that takes a parameter named y. @5</a:t>
            </a:r>
          </a:p>
          <a:p>
            <a:endParaRPr lang="en-US" baseline="0" dirty="0" smtClean="0"/>
          </a:p>
          <a:p>
            <a:r>
              <a:rPr lang="en-US" baseline="0" dirty="0" smtClean="0"/>
              <a:t>If you said “y = y” the compiler wouldn’t know which “y” you meant. You can use “this-&gt;” to explicitly tell it.</a:t>
            </a:r>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11</a:t>
            </a:fld>
            <a:endParaRPr lang="en-US"/>
          </a:p>
        </p:txBody>
      </p:sp>
    </p:spTree>
    <p:extLst>
      <p:ext uri="{BB962C8B-B14F-4D97-AF65-F5344CB8AC3E}">
        <p14:creationId xmlns:p14="http://schemas.microsoft.com/office/powerpoint/2010/main" val="2348343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Destructor … like constructor</a:t>
            </a:r>
          </a:p>
          <a:p>
            <a:endParaRPr lang="en-US" dirty="0" smtClean="0"/>
          </a:p>
          <a:p>
            <a:r>
              <a:rPr lang="en-US" dirty="0" smtClean="0"/>
              <a:t>@2</a:t>
            </a:r>
            <a:r>
              <a:rPr lang="en-US" baseline="0" dirty="0" smtClean="0"/>
              <a:t> Called when an object is being destroyed … for cleanup. Any open files or memory you’ve allocated.</a:t>
            </a:r>
            <a:endParaRPr lang="en-US" dirty="0"/>
          </a:p>
        </p:txBody>
      </p:sp>
      <p:sp>
        <p:nvSpPr>
          <p:cNvPr id="4" name="Slide Number Placeholder 3"/>
          <p:cNvSpPr>
            <a:spLocks noGrp="1"/>
          </p:cNvSpPr>
          <p:nvPr>
            <p:ph type="sldNum" sz="quarter" idx="10"/>
          </p:nvPr>
        </p:nvSpPr>
        <p:spPr/>
        <p:txBody>
          <a:bodyPr/>
          <a:lstStyle/>
          <a:p>
            <a:fld id="{BAACA753-C9A1-49D4-8EA6-6BC738D5191D}" type="slidenum">
              <a:rPr lang="en-US" smtClean="0"/>
              <a:t>12</a:t>
            </a:fld>
            <a:endParaRPr lang="en-US"/>
          </a:p>
        </p:txBody>
      </p:sp>
    </p:spTree>
    <p:extLst>
      <p:ext uri="{BB962C8B-B14F-4D97-AF65-F5344CB8AC3E}">
        <p14:creationId xmlns:p14="http://schemas.microsoft.com/office/powerpoint/2010/main" val="3248199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ACA753-C9A1-49D4-8EA6-6BC738D5191D}" type="slidenum">
              <a:rPr lang="en-US" smtClean="0"/>
              <a:t>13</a:t>
            </a:fld>
            <a:endParaRPr lang="en-US"/>
          </a:p>
        </p:txBody>
      </p:sp>
    </p:spTree>
    <p:extLst>
      <p:ext uri="{BB962C8B-B14F-4D97-AF65-F5344CB8AC3E}">
        <p14:creationId xmlns:p14="http://schemas.microsoft.com/office/powerpoint/2010/main" val="195942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14</a:t>
            </a:fld>
            <a:endParaRPr lang="en-US"/>
          </a:p>
        </p:txBody>
      </p:sp>
    </p:spTree>
    <p:extLst>
      <p:ext uri="{BB962C8B-B14F-4D97-AF65-F5344CB8AC3E}">
        <p14:creationId xmlns:p14="http://schemas.microsoft.com/office/powerpoint/2010/main" val="1935106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3</a:t>
            </a:fld>
            <a:endParaRPr lang="en-US"/>
          </a:p>
        </p:txBody>
      </p:sp>
    </p:spTree>
    <p:extLst>
      <p:ext uri="{BB962C8B-B14F-4D97-AF65-F5344CB8AC3E}">
        <p14:creationId xmlns:p14="http://schemas.microsoft.com/office/powerpoint/2010/main" val="1056134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4</a:t>
            </a:fld>
            <a:endParaRPr lang="en-US"/>
          </a:p>
        </p:txBody>
      </p:sp>
    </p:spTree>
    <p:extLst>
      <p:ext uri="{BB962C8B-B14F-4D97-AF65-F5344CB8AC3E}">
        <p14:creationId xmlns:p14="http://schemas.microsoft.com/office/powerpoint/2010/main" val="1056134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5</a:t>
            </a:fld>
            <a:endParaRPr lang="en-US"/>
          </a:p>
        </p:txBody>
      </p:sp>
    </p:spTree>
    <p:extLst>
      <p:ext uri="{BB962C8B-B14F-4D97-AF65-F5344CB8AC3E}">
        <p14:creationId xmlns:p14="http://schemas.microsoft.com/office/powerpoint/2010/main" val="1056134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6</a:t>
            </a:fld>
            <a:endParaRPr lang="en-US"/>
          </a:p>
        </p:txBody>
      </p:sp>
    </p:spTree>
    <p:extLst>
      <p:ext uri="{BB962C8B-B14F-4D97-AF65-F5344CB8AC3E}">
        <p14:creationId xmlns:p14="http://schemas.microsoft.com/office/powerpoint/2010/main" val="1056134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@1 We call a constructor with no arguments. But our code doesn’t have ANY constructors. Does this compile?</a:t>
            </a:r>
          </a:p>
          <a:p>
            <a:endParaRPr lang="en-US" baseline="0" dirty="0" smtClean="0"/>
          </a:p>
          <a:p>
            <a:r>
              <a:rPr lang="en-US" baseline="0" dirty="0" smtClean="0"/>
              <a:t>@2 Happens to be initialized to 0,0. Not guaranteed</a:t>
            </a:r>
          </a:p>
          <a:p>
            <a:endParaRPr lang="en-US" baseline="0" dirty="0" smtClean="0"/>
          </a:p>
          <a:p>
            <a:r>
              <a:rPr lang="en-US" baseline="0" dirty="0" smtClean="0"/>
              <a:t>@3 Now we add a one-</a:t>
            </a:r>
            <a:r>
              <a:rPr lang="en-US" baseline="0" dirty="0" err="1" smtClean="0"/>
              <a:t>arg</a:t>
            </a:r>
            <a:r>
              <a:rPr lang="en-US" baseline="0" dirty="0" smtClean="0"/>
              <a:t> constructor.</a:t>
            </a:r>
          </a:p>
          <a:p>
            <a:endParaRPr lang="en-US" baseline="0" dirty="0" smtClean="0"/>
          </a:p>
          <a:p>
            <a:r>
              <a:rPr lang="en-US" baseline="0" dirty="0" smtClean="0"/>
              <a:t>@4 Same code. What happens?</a:t>
            </a:r>
          </a:p>
          <a:p>
            <a:endParaRPr lang="en-US" baseline="0" dirty="0" smtClean="0"/>
          </a:p>
          <a:p>
            <a:r>
              <a:rPr lang="en-US" baseline="0" dirty="0" smtClean="0"/>
              <a:t>@5 This time it doesn’t compile. If we add ANY constructor the compiler does nothing. If we want it we can add it.</a:t>
            </a:r>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7</a:t>
            </a:fld>
            <a:endParaRPr lang="en-US"/>
          </a:p>
        </p:txBody>
      </p:sp>
    </p:spTree>
    <p:extLst>
      <p:ext uri="{BB962C8B-B14F-4D97-AF65-F5344CB8AC3E}">
        <p14:creationId xmlns:p14="http://schemas.microsoft.com/office/powerpoint/2010/main" val="1056134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8</a:t>
            </a:fld>
            <a:endParaRPr lang="en-US"/>
          </a:p>
        </p:txBody>
      </p:sp>
    </p:spTree>
    <p:extLst>
      <p:ext uri="{BB962C8B-B14F-4D97-AF65-F5344CB8AC3E}">
        <p14:creationId xmlns:p14="http://schemas.microsoft.com/office/powerpoint/2010/main" val="3476154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AACA753-C9A1-49D4-8EA6-6BC738D5191D}" type="slidenum">
              <a:rPr lang="en-US" smtClean="0"/>
              <a:t>9</a:t>
            </a:fld>
            <a:endParaRPr lang="en-US"/>
          </a:p>
        </p:txBody>
      </p:sp>
    </p:spTree>
    <p:extLst>
      <p:ext uri="{BB962C8B-B14F-4D97-AF65-F5344CB8AC3E}">
        <p14:creationId xmlns:p14="http://schemas.microsoft.com/office/powerpoint/2010/main" val="27003886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47AC95A-1E7B-453B-B95A-0F50DC30A390}" type="slidenum">
              <a:rPr lang="en-US" smtClean="0"/>
              <a:t>‹#›</a:t>
            </a:fld>
            <a:endParaRPr lang="en-US"/>
          </a:p>
        </p:txBody>
      </p:sp>
    </p:spTree>
    <p:extLst>
      <p:ext uri="{BB962C8B-B14F-4D97-AF65-F5344CB8AC3E}">
        <p14:creationId xmlns:p14="http://schemas.microsoft.com/office/powerpoint/2010/main" val="2542324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81000" y="1498600"/>
            <a:ext cx="4114800" cy="4978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B9EA2576-3992-4A7D-AC41-AC0E2BE3E45F}" type="slidenum">
              <a:rPr lang="en-US" smtClean="0"/>
              <a:pPr/>
              <a:t>‹#›</a:t>
            </a:fld>
            <a:endParaRPr lang="en-US"/>
          </a:p>
        </p:txBody>
      </p:sp>
    </p:spTree>
    <p:extLst>
      <p:ext uri="{BB962C8B-B14F-4D97-AF65-F5344CB8AC3E}">
        <p14:creationId xmlns:p14="http://schemas.microsoft.com/office/powerpoint/2010/main" val="3584039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90600"/>
          </a:xfrm>
        </p:spPr>
        <p:txBody>
          <a:bodyPr/>
          <a:lstStyle/>
          <a:p>
            <a:r>
              <a:rPr lang="en-US" dirty="0" smtClean="0"/>
              <a:t>Click to edit Master title</a:t>
            </a:r>
            <a:endParaRPr lang="en-US" dirty="0"/>
          </a:p>
        </p:txBody>
      </p:sp>
      <p:sp>
        <p:nvSpPr>
          <p:cNvPr id="3" name="Content Placeholder 2"/>
          <p:cNvSpPr>
            <a:spLocks noGrp="1"/>
          </p:cNvSpPr>
          <p:nvPr>
            <p:ph idx="1"/>
          </p:nvPr>
        </p:nvSpPr>
        <p:spPr>
          <a:xfrm>
            <a:off x="457200" y="1295400"/>
            <a:ext cx="8229600" cy="4830763"/>
          </a:xfrm>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Slide Number Placeholder 5"/>
          <p:cNvSpPr>
            <a:spLocks noGrp="1"/>
          </p:cNvSpPr>
          <p:nvPr>
            <p:ph type="sldNum" sz="quarter" idx="12"/>
          </p:nvPr>
        </p:nvSpPr>
        <p:spPr>
          <a:xfrm>
            <a:off x="8582025" y="6324600"/>
            <a:ext cx="561975" cy="365125"/>
          </a:xfrm>
          <a:prstGeom prst="rect">
            <a:avLst/>
          </a:prstGeom>
        </p:spPr>
        <p:txBody>
          <a:bodyPr/>
          <a:lstStyle>
            <a:lvl1pPr algn="r">
              <a:defRPr/>
            </a:lvl1pPr>
          </a:lstStyle>
          <a:p>
            <a:fld id="{BA9B540C-44DA-4F69-89C9-7C84606640D3}"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a:xfrm>
            <a:off x="6363347" y="6356350"/>
            <a:ext cx="2085975" cy="365125"/>
          </a:xfrm>
          <a:prstGeom prst="rect">
            <a:avLst/>
          </a:prstGeom>
        </p:spPr>
        <p:txBody>
          <a:bodyPr/>
          <a:lstStyle/>
          <a:p>
            <a:endParaRPr lang="en-US"/>
          </a:p>
        </p:txBody>
      </p:sp>
      <p:sp>
        <p:nvSpPr>
          <p:cNvPr id="6" name="Footer Placeholder 5"/>
          <p:cNvSpPr>
            <a:spLocks noGrp="1"/>
          </p:cNvSpPr>
          <p:nvPr>
            <p:ph type="ftr" sz="quarter" idx="11"/>
          </p:nvPr>
        </p:nvSpPr>
        <p:spPr>
          <a:xfrm>
            <a:off x="659165" y="6356350"/>
            <a:ext cx="28479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543278" y="6356350"/>
            <a:ext cx="561975" cy="365125"/>
          </a:xfrm>
          <a:prstGeom prst="rect">
            <a:avLst/>
          </a:prstGeom>
        </p:spPr>
        <p:txBody>
          <a:bodyPr/>
          <a:lstStyle/>
          <a:p>
            <a:fld id="{BA9B540C-44DA-4F69-89C9-7C84606640D3}" type="slidenum">
              <a:rPr lang="en-US" smtClean="0"/>
              <a:pPr/>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a:xfrm>
            <a:off x="6363347" y="6356350"/>
            <a:ext cx="2085975" cy="365125"/>
          </a:xfrm>
          <a:prstGeom prst="rect">
            <a:avLst/>
          </a:prstGeom>
        </p:spPr>
        <p:txBody>
          <a:bodyPr/>
          <a:lstStyle/>
          <a:p>
            <a:endParaRPr lang="en-US"/>
          </a:p>
        </p:txBody>
      </p:sp>
      <p:sp>
        <p:nvSpPr>
          <p:cNvPr id="8" name="Footer Placeholder 7"/>
          <p:cNvSpPr>
            <a:spLocks noGrp="1"/>
          </p:cNvSpPr>
          <p:nvPr>
            <p:ph type="ftr" sz="quarter" idx="11"/>
          </p:nvPr>
        </p:nvSpPr>
        <p:spPr>
          <a:xfrm>
            <a:off x="659165" y="6356350"/>
            <a:ext cx="2847975"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543278" y="6356350"/>
            <a:ext cx="561975" cy="365125"/>
          </a:xfrm>
          <a:prstGeom prst="rect">
            <a:avLst/>
          </a:prstGeom>
        </p:spPr>
        <p:txBody>
          <a:bodyPr/>
          <a:lstStyle/>
          <a:p>
            <a:fld id="{BA9B540C-44DA-4F69-89C9-7C84606640D3}" type="slidenum">
              <a:rPr lang="en-US" smtClean="0"/>
              <a:pPr/>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363347" y="6356350"/>
            <a:ext cx="2085975" cy="365125"/>
          </a:xfrm>
          <a:prstGeom prst="rect">
            <a:avLst/>
          </a:prstGeom>
        </p:spPr>
        <p:txBody>
          <a:bodyPr/>
          <a:lstStyle/>
          <a:p>
            <a:endParaRPr lang="en-US"/>
          </a:p>
        </p:txBody>
      </p:sp>
      <p:sp>
        <p:nvSpPr>
          <p:cNvPr id="4" name="Footer Placeholder 3"/>
          <p:cNvSpPr>
            <a:spLocks noGrp="1"/>
          </p:cNvSpPr>
          <p:nvPr>
            <p:ph type="ftr" sz="quarter" idx="11"/>
          </p:nvPr>
        </p:nvSpPr>
        <p:spPr>
          <a:xfrm>
            <a:off x="659165" y="6356350"/>
            <a:ext cx="2847975"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543278" y="6356350"/>
            <a:ext cx="561975" cy="365125"/>
          </a:xfrm>
          <a:prstGeom prst="rect">
            <a:avLst/>
          </a:prstGeom>
        </p:spPr>
        <p:txBody>
          <a:bodyPr/>
          <a:lstStyle/>
          <a:p>
            <a:fld id="{BA9B540C-44DA-4F69-89C9-7C84606640D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63347" y="6356350"/>
            <a:ext cx="2085975" cy="365125"/>
          </a:xfrm>
          <a:prstGeom prst="rect">
            <a:avLst/>
          </a:prstGeom>
        </p:spPr>
        <p:txBody>
          <a:bodyPr/>
          <a:lstStyle/>
          <a:p>
            <a:endParaRPr lang="en-US"/>
          </a:p>
        </p:txBody>
      </p:sp>
      <p:sp>
        <p:nvSpPr>
          <p:cNvPr id="6" name="Footer Placeholder 5"/>
          <p:cNvSpPr>
            <a:spLocks noGrp="1"/>
          </p:cNvSpPr>
          <p:nvPr>
            <p:ph type="ftr" sz="quarter" idx="11"/>
          </p:nvPr>
        </p:nvSpPr>
        <p:spPr>
          <a:xfrm>
            <a:off x="659165" y="6356350"/>
            <a:ext cx="28479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543278" y="6356350"/>
            <a:ext cx="561975" cy="365125"/>
          </a:xfrm>
          <a:prstGeom prst="rect">
            <a:avLst/>
          </a:prstGeom>
        </p:spPr>
        <p:txBody>
          <a:bodyPr/>
          <a:lstStyle/>
          <a:p>
            <a:fld id="{BA9B540C-44DA-4F69-89C9-7C84606640D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lgn="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14097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81000"/>
            <a:ext cx="7772400" cy="1470025"/>
          </a:xfrm>
          <a:prstGeom prst="rect">
            <a:avLst/>
          </a:prstGeo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381000" y="1828800"/>
            <a:ext cx="5410200" cy="4114800"/>
          </a:xfrm>
          <a:prstGeom prst="rect">
            <a:avLst/>
          </a:prstGeo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917416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8.xml"/><Relationship Id="rId4" Type="http://schemas.microsoft.com/office/2007/relationships/hdphoto" Target="../media/hdphoto1.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11.xml"/><Relationship Id="rId4"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4800"/>
            <a:ext cx="8229600" cy="1143000"/>
          </a:xfrm>
          <a:prstGeom prst="rect">
            <a:avLst/>
          </a:prstGeom>
        </p:spPr>
        <p:txBody>
          <a:bodyPr vert="horz" lIns="91440" tIns="45720" rIns="91440" bIns="45720" rtlCol="0" anchor="b">
            <a:noAutofit/>
          </a:bodyPr>
          <a:lstStyle/>
          <a:p>
            <a:r>
              <a:rPr lang="en-US" dirty="0" smtClean="0"/>
              <a:t>Click to edit Master title</a:t>
            </a:r>
            <a:endParaRPr lang="en-US" dirty="0"/>
          </a:p>
        </p:txBody>
      </p:sp>
      <p:sp>
        <p:nvSpPr>
          <p:cNvPr id="3" name="Text Placeholder 2"/>
          <p:cNvSpPr>
            <a:spLocks noGrp="1"/>
          </p:cNvSpPr>
          <p:nvPr>
            <p:ph type="body" idx="1"/>
          </p:nvPr>
        </p:nvSpPr>
        <p:spPr>
          <a:xfrm>
            <a:off x="457200" y="14478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Lst>
  <p:hf hdr="0" ftr="0" dt="0"/>
  <p:txStyles>
    <p:titleStyle>
      <a:lvl1pPr algn="ctr" defTabSz="914400" rtl="0" eaLnBrk="1" latinLnBrk="0" hangingPunct="1">
        <a:lnSpc>
          <a:spcPts val="5800"/>
        </a:lnSpc>
        <a:spcBef>
          <a:spcPct val="0"/>
        </a:spcBef>
        <a:buNone/>
        <a:defRPr sz="5400" kern="1200">
          <a:solidFill>
            <a:schemeClr val="tx2"/>
          </a:solidFill>
          <a:effectLst>
            <a:outerShdw blurRad="38100" dist="38100" dir="2700000" algn="tl">
              <a:srgbClr val="000000">
                <a:alpha val="43137"/>
              </a:srgb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23000"/>
                    </a14:imgEffect>
                  </a14:imgLayer>
                </a14:imgProps>
              </a:ext>
            </a:extLst>
          </a:blip>
          <a:srcRect/>
          <a:stretch>
            <a:fillRect l="-9000" t="-1000" r="-9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2971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p:nvSpPr>
        <p:spPr>
          <a:xfrm>
            <a:off x="457200" y="4663736"/>
            <a:ext cx="3505200" cy="381000"/>
          </a:xfrm>
          <a:prstGeom prst="rect">
            <a:avLst/>
          </a:prstGeom>
          <a:noFill/>
        </p:spPr>
        <p:txBody>
          <a:bodyPr wrap="square" rtlCol="0">
            <a:spAutoFit/>
          </a:bodyPr>
          <a:lstStyle/>
          <a:p>
            <a:r>
              <a:rPr lang="en-US" dirty="0" smtClean="0">
                <a:solidFill>
                  <a:schemeClr val="bg1"/>
                </a:solidFill>
                <a:effectLst>
                  <a:outerShdw blurRad="38100" dist="38100" dir="2700000" algn="tl">
                    <a:srgbClr val="000000">
                      <a:alpha val="43137"/>
                    </a:srgbClr>
                  </a:outerShdw>
                </a:effectLst>
                <a:latin typeface="Palatino Linotype" panose="02040502050505030304" pitchFamily="18" charset="0"/>
              </a:rPr>
              <a:t>C++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87004186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914400" rtl="0" eaLnBrk="1" latinLnBrk="0" hangingPunct="1">
        <a:spcBef>
          <a:spcPct val="0"/>
        </a:spcBef>
        <a:buNone/>
        <a:defRPr sz="4400" kern="1200">
          <a:solidFill>
            <a:schemeClr val="bg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1000" r="-8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893808"/>
      </p:ext>
    </p:extLst>
  </p:cSld>
  <p:clrMap bg1="lt1" tx1="dk1" bg2="lt2" tx2="dk2" accent1="accent1" accent2="accent2" accent3="accent3" accent4="accent4" accent5="accent5" accent6="accent6" hlink="hlink" folHlink="folHlink"/>
  <p:sldLayoutIdLst>
    <p:sldLayoutId id="2147483678"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3000" t="-15000" r="-27000" b="-3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0"/>
            <a:ext cx="81534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76399"/>
            <a:ext cx="8153400" cy="342900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3827847"/>
      </p:ext>
    </p:extLst>
  </p:cSld>
  <p:clrMap bg1="lt1" tx1="dk1" bg2="lt2" tx2="dk2" accent1="accent1" accent2="accent2" accent3="accent3" accent4="accent4" accent5="accent5" accent6="accent6" hlink="hlink" folHlink="folHlink"/>
  <p:sldLayoutIdLst>
    <p:sldLayoutId id="2147483676" r:id="rId1"/>
  </p:sldLayoutIdLst>
  <p:hf hdr="0" ftr="0" dt="0"/>
  <p:txStyles>
    <p:titleStyle>
      <a:lvl1pPr algn="ctr" defTabSz="914400" rtl="0" eaLnBrk="1" latinLnBrk="0" hangingPunct="1">
        <a:spcBef>
          <a:spcPct val="0"/>
        </a:spcBef>
        <a:buNone/>
        <a:defRPr sz="44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accent1"/>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accent1"/>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accent1"/>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1"/>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1"/>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478368"/>
            <a:ext cx="8229600" cy="91863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800" y="1397000"/>
            <a:ext cx="8610600" cy="50800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382000" y="6070601"/>
            <a:ext cx="609600" cy="366183"/>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1779974"/>
      </p:ext>
    </p:extLst>
  </p:cSld>
  <p:clrMap bg1="lt1" tx1="dk1" bg2="lt2" tx2="dk2" accent1="accent1" accent2="accent2" accent3="accent3" accent4="accent4" accent5="accent5" accent6="accent6" hlink="hlink" folHlink="folHlink"/>
  <p:sldLayoutIdLst>
    <p:sldLayoutId id="214748368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docs.oracle.com/javase/tutorial/java/javaOO/methods.html"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8.jpeg"/><Relationship Id="rId5" Type="http://schemas.openxmlformats.org/officeDocument/2006/relationships/hyperlink" Target="https://howtoprogramwithjava.com/what-is-a-method-in-java/" TargetMode="External"/><Relationship Id="rId4" Type="http://schemas.openxmlformats.org/officeDocument/2006/relationships/hyperlink" Target="http://www.tutorialspoint.com/java/java_methods.ht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a:t>
            </a:r>
            <a:endParaRPr lang="en-US" dirty="0"/>
          </a:p>
        </p:txBody>
      </p:sp>
      <p:sp>
        <p:nvSpPr>
          <p:cNvPr id="39" name="TextBox 38"/>
          <p:cNvSpPr txBox="1"/>
          <p:nvPr/>
        </p:nvSpPr>
        <p:spPr>
          <a:xfrm>
            <a:off x="673442" y="1353627"/>
            <a:ext cx="5193958" cy="1815882"/>
          </a:xfrm>
          <a:prstGeom prst="rect">
            <a:avLst/>
          </a:prstGeom>
          <a:noFill/>
        </p:spPr>
        <p:txBody>
          <a:bodyPr wrap="square" rtlCol="0">
            <a:spAutoFit/>
          </a:bodyPr>
          <a:lstStyle/>
          <a:p>
            <a:pPr marL="285750" indent="-285750">
              <a:buFontTx/>
              <a:buChar char="-"/>
            </a:pPr>
            <a:r>
              <a:rPr lang="en-US" sz="2800" dirty="0" smtClean="0">
                <a:solidFill>
                  <a:schemeClr val="bg1"/>
                </a:solidFill>
                <a:latin typeface="Palatino Linotype" panose="02040502050505030304" pitchFamily="18" charset="0"/>
              </a:rPr>
              <a:t>Constructors</a:t>
            </a:r>
            <a:endParaRPr lang="en-US" sz="2800" dirty="0" smtClean="0">
              <a:solidFill>
                <a:schemeClr val="bg1"/>
              </a:solidFill>
              <a:latin typeface="Palatino Linotype" panose="02040502050505030304" pitchFamily="18" charset="0"/>
            </a:endParaRPr>
          </a:p>
          <a:p>
            <a:pPr marL="285750" indent="-285750">
              <a:buFontTx/>
              <a:buChar char="-"/>
            </a:pPr>
            <a:r>
              <a:rPr lang="en-US" sz="2800" dirty="0" smtClean="0">
                <a:solidFill>
                  <a:schemeClr val="bg1"/>
                </a:solidFill>
                <a:latin typeface="Palatino Linotype" panose="02040502050505030304" pitchFamily="18" charset="0"/>
              </a:rPr>
              <a:t>“this”</a:t>
            </a:r>
          </a:p>
          <a:p>
            <a:pPr marL="285750" indent="-285750">
              <a:buFontTx/>
              <a:buChar char="-"/>
            </a:pPr>
            <a:r>
              <a:rPr lang="en-US" sz="2800" dirty="0" smtClean="0">
                <a:solidFill>
                  <a:schemeClr val="bg1"/>
                </a:solidFill>
                <a:latin typeface="Palatino Linotype" panose="02040502050505030304" pitchFamily="18" charset="0"/>
              </a:rPr>
              <a:t>Destructors</a:t>
            </a:r>
            <a:endParaRPr lang="en-US" sz="2800" dirty="0" smtClean="0">
              <a:solidFill>
                <a:schemeClr val="bg1"/>
              </a:solidFill>
              <a:latin typeface="Palatino Linotype" panose="02040502050505030304" pitchFamily="18" charset="0"/>
            </a:endParaRPr>
          </a:p>
          <a:p>
            <a:pPr marL="285750" indent="-285750">
              <a:buFontTx/>
              <a:buChar char="-"/>
            </a:pPr>
            <a:endParaRPr lang="en-US" sz="2800" dirty="0" smtClean="0">
              <a:solidFill>
                <a:schemeClr val="bg1"/>
              </a:solidFill>
              <a:latin typeface="Palatino Linotype" panose="02040502050505030304" pitchFamily="18" charset="0"/>
            </a:endParaRPr>
          </a:p>
        </p:txBody>
      </p:sp>
      <p:pic>
        <p:nvPicPr>
          <p:cNvPr id="3" name="Picture 2"/>
          <p:cNvPicPr>
            <a:picLocks noChangeAspect="1"/>
          </p:cNvPicPr>
          <p:nvPr/>
        </p:nvPicPr>
        <p:blipFill>
          <a:blip r:embed="rId3"/>
          <a:stretch>
            <a:fillRect/>
          </a:stretch>
        </p:blipFill>
        <p:spPr>
          <a:xfrm>
            <a:off x="4724400" y="1888692"/>
            <a:ext cx="3962400" cy="3044898"/>
          </a:xfrm>
          <a:prstGeom prst="rect">
            <a:avLst/>
          </a:prstGeom>
        </p:spPr>
      </p:pic>
    </p:spTree>
    <p:extLst>
      <p:ext uri="{BB962C8B-B14F-4D97-AF65-F5344CB8AC3E}">
        <p14:creationId xmlns:p14="http://schemas.microsoft.com/office/powerpoint/2010/main" val="1238553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Check “this” Out</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10</a:t>
            </a:fld>
            <a:endParaRPr lang="en-US"/>
          </a:p>
        </p:txBody>
      </p:sp>
      <p:sp>
        <p:nvSpPr>
          <p:cNvPr id="6" name="TextBox 5"/>
          <p:cNvSpPr txBox="1"/>
          <p:nvPr/>
        </p:nvSpPr>
        <p:spPr>
          <a:xfrm>
            <a:off x="381000" y="1447800"/>
            <a:ext cx="2590800" cy="4572000"/>
          </a:xfrm>
          <a:prstGeom prst="rect">
            <a:avLst/>
          </a:prstGeom>
          <a:noFill/>
          <a:ln>
            <a:noFill/>
          </a:ln>
          <a:effectLst/>
        </p:spPr>
        <p:txBody>
          <a:bodyPr wrap="none" rtlCol="0">
            <a:noAutofit/>
          </a:bodyPr>
          <a:lstStyle/>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latin typeface="Consolas" panose="020B0609020204030204" pitchFamily="49" charset="0"/>
                <a:ea typeface="Calibri" panose="020F0502020204030204" pitchFamily="34" charset="0"/>
                <a:cs typeface="Consolas" panose="020B0609020204030204" pitchFamily="49" charset="0"/>
              </a:rPr>
              <a:t> </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latin typeface="Consolas" panose="020B0609020204030204" pitchFamily="49" charset="0"/>
                <a:ea typeface="Calibri" panose="020F0502020204030204" pitchFamily="34" charset="0"/>
                <a:cs typeface="Consolas" panose="020B0609020204030204" pitchFamily="49" charset="0"/>
              </a:rPr>
              <a:t> </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smtClean="0">
                <a:latin typeface="Consolas" panose="020B0609020204030204" pitchFamily="49" charset="0"/>
                <a:ea typeface="Calibri" panose="020F0502020204030204" pitchFamily="34" charset="0"/>
                <a:cs typeface="Consolas" panose="020B0609020204030204" pitchFamily="49" charset="0"/>
              </a:rPr>
              <a:t> </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latin typeface="Consolas" panose="020B0609020204030204" pitchFamily="49" charset="0"/>
                <a:ea typeface="Calibri" panose="020F0502020204030204" pitchFamily="34" charset="0"/>
                <a:cs typeface="Consolas" panose="020B0609020204030204" pitchFamily="49" charset="0"/>
              </a:rPr>
              <a:t> </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15000"/>
              </a:lnSpc>
            </a:pP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15000"/>
              </a:lnSpc>
            </a:pP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getY</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15000"/>
              </a:lnSpc>
            </a:pP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latin typeface="Consolas" panose="020B0609020204030204" pitchFamily="49" charset="0"/>
                <a:ea typeface="Calibri" panose="020F0502020204030204" pitchFamily="34" charset="0"/>
                <a:cs typeface="Consolas" panose="020B0609020204030204" pitchFamily="49" charset="0"/>
              </a:rPr>
              <a:t> </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15000"/>
              </a:lnSpc>
            </a:pPr>
            <a:endPar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15000"/>
              </a:lnSpc>
            </a:pP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main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s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15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s-&gt;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s-&gt;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US" sz="10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p:cNvSpPr txBox="1"/>
          <p:nvPr/>
        </p:nvSpPr>
        <p:spPr>
          <a:xfrm>
            <a:off x="5105400" y="1619839"/>
            <a:ext cx="2895600" cy="3124200"/>
          </a:xfrm>
          <a:prstGeom prst="rect">
            <a:avLst/>
          </a:prstGeom>
          <a:noFill/>
          <a:ln>
            <a:noFill/>
          </a:ln>
          <a:effectLst/>
        </p:spPr>
        <p:txBody>
          <a:bodyPr wrap="none" rtlCol="0">
            <a:noAutofit/>
          </a:bodyPr>
          <a:lstStyle/>
          <a:p>
            <a:pPr>
              <a:lnSpc>
                <a:spcPct val="115000"/>
              </a:lnSpc>
            </a:pPr>
            <a:r>
              <a:rPr lang="en-US" sz="12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2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(Point * this) {</a:t>
            </a:r>
          </a:p>
          <a:p>
            <a:pPr>
              <a:lnSpc>
                <a:spcPct val="115000"/>
              </a:lnSpc>
            </a:pPr>
            <a:r>
              <a:rPr lang="en-US" sz="12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this-&gt;</a:t>
            </a:r>
            <a:r>
              <a:rPr lang="en-US" sz="12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15000"/>
              </a:lnSpc>
            </a:pPr>
            <a:r>
              <a:rPr lang="en-US" sz="12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15000"/>
              </a:lnSpc>
            </a:pPr>
            <a:endParaRPr lang="en-US" sz="12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getY</a:t>
            </a:r>
            <a:r>
              <a:rPr lang="en-US" sz="12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(Point * this) {</a:t>
            </a:r>
          </a:p>
          <a:p>
            <a:pPr>
              <a:lnSpc>
                <a:spcPct val="115000"/>
              </a:lnSpc>
            </a:pPr>
            <a:r>
              <a:rPr lang="en-US" sz="12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this-&gt;</a:t>
            </a:r>
            <a:r>
              <a:rPr lang="en-US" sz="12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15000"/>
              </a:lnSpc>
            </a:pPr>
            <a:r>
              <a:rPr lang="en-US" sz="12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smtClean="0">
                <a:latin typeface="Consolas" panose="020B0609020204030204" pitchFamily="49" charset="0"/>
                <a:ea typeface="Calibri" panose="020F0502020204030204" pitchFamily="34" charset="0"/>
                <a:cs typeface="Consolas" panose="020B0609020204030204" pitchFamily="49" charset="0"/>
              </a:rPr>
              <a:t> </a:t>
            </a:r>
            <a:endParaRPr lang="en-US" sz="12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US" sz="10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2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(s) &lt;&lt;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&lt;&lt; </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&lt;&lt; </a:t>
            </a:r>
            <a:r>
              <a:rPr lang="en-US" sz="1200"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getY</a:t>
            </a:r>
            <a:r>
              <a:rPr lang="en-US" sz="12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(s)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p:cNvGrpSpPr/>
          <p:nvPr/>
        </p:nvGrpSpPr>
        <p:grpSpPr>
          <a:xfrm>
            <a:off x="2971800" y="3733800"/>
            <a:ext cx="1457325" cy="674132"/>
            <a:chOff x="3343275" y="4507468"/>
            <a:chExt cx="1457325" cy="674132"/>
          </a:xfrm>
        </p:grpSpPr>
        <p:sp>
          <p:nvSpPr>
            <p:cNvPr id="5" name="Rectangle 4"/>
            <p:cNvSpPr/>
            <p:nvPr/>
          </p:nvSpPr>
          <p:spPr>
            <a:xfrm>
              <a:off x="3657600" y="4572000"/>
              <a:ext cx="1143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a:t>
              </a:r>
              <a:endParaRPr lang="en-US" dirty="0"/>
            </a:p>
          </p:txBody>
        </p:sp>
        <p:sp>
          <p:nvSpPr>
            <p:cNvPr id="10" name="Rectangle 9"/>
            <p:cNvSpPr/>
            <p:nvPr/>
          </p:nvSpPr>
          <p:spPr>
            <a:xfrm>
              <a:off x="3657600" y="4876800"/>
              <a:ext cx="1143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a:t>
              </a:r>
              <a:endParaRPr lang="en-US" dirty="0"/>
            </a:p>
          </p:txBody>
        </p:sp>
        <p:sp>
          <p:nvSpPr>
            <p:cNvPr id="7" name="TextBox 6"/>
            <p:cNvSpPr txBox="1"/>
            <p:nvPr/>
          </p:nvSpPr>
          <p:spPr>
            <a:xfrm>
              <a:off x="3343275" y="4507468"/>
              <a:ext cx="457200" cy="369332"/>
            </a:xfrm>
            <a:prstGeom prst="rect">
              <a:avLst/>
            </a:prstGeom>
            <a:noFill/>
          </p:spPr>
          <p:txBody>
            <a:bodyPr wrap="square" rtlCol="0">
              <a:spAutoFit/>
            </a:bodyPr>
            <a:lstStyle/>
            <a:p>
              <a:r>
                <a:rPr lang="en-US" dirty="0" smtClean="0"/>
                <a:t>x</a:t>
              </a:r>
              <a:endParaRPr lang="en-US" dirty="0"/>
            </a:p>
          </p:txBody>
        </p:sp>
        <p:sp>
          <p:nvSpPr>
            <p:cNvPr id="13" name="TextBox 12"/>
            <p:cNvSpPr txBox="1"/>
            <p:nvPr/>
          </p:nvSpPr>
          <p:spPr>
            <a:xfrm>
              <a:off x="3352800" y="4787678"/>
              <a:ext cx="457200" cy="369332"/>
            </a:xfrm>
            <a:prstGeom prst="rect">
              <a:avLst/>
            </a:prstGeom>
            <a:noFill/>
          </p:spPr>
          <p:txBody>
            <a:bodyPr wrap="square" rtlCol="0">
              <a:spAutoFit/>
            </a:bodyPr>
            <a:lstStyle/>
            <a:p>
              <a:r>
                <a:rPr lang="en-US" dirty="0" smtClean="0"/>
                <a:t>y</a:t>
              </a:r>
              <a:endParaRPr lang="en-US" dirty="0"/>
            </a:p>
          </p:txBody>
        </p:sp>
      </p:grpSp>
      <p:sp>
        <p:nvSpPr>
          <p:cNvPr id="14" name="Rounded Rectangle 13"/>
          <p:cNvSpPr/>
          <p:nvPr/>
        </p:nvSpPr>
        <p:spPr>
          <a:xfrm>
            <a:off x="633413" y="1620407"/>
            <a:ext cx="938212" cy="50366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endCxn id="7" idx="0"/>
          </p:cNvCxnSpPr>
          <p:nvPr/>
        </p:nvCxnSpPr>
        <p:spPr>
          <a:xfrm>
            <a:off x="1676400" y="2124075"/>
            <a:ext cx="1524000" cy="1609725"/>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597820" y="1687575"/>
            <a:ext cx="985837" cy="369332"/>
          </a:xfrm>
          <a:prstGeom prst="rect">
            <a:avLst/>
          </a:prstGeom>
          <a:noFill/>
        </p:spPr>
        <p:txBody>
          <a:bodyPr wrap="square" rtlCol="0">
            <a:spAutoFit/>
          </a:bodyPr>
          <a:lstStyle/>
          <a:p>
            <a:r>
              <a:rPr lang="en-US" dirty="0" err="1" smtClean="0">
                <a:solidFill>
                  <a:srgbClr val="C00000"/>
                </a:solidFill>
              </a:rPr>
              <a:t>struct</a:t>
            </a:r>
            <a:endParaRPr lang="en-US" dirty="0">
              <a:solidFill>
                <a:srgbClr val="C00000"/>
              </a:solidFill>
            </a:endParaRPr>
          </a:p>
        </p:txBody>
      </p:sp>
      <p:pic>
        <p:nvPicPr>
          <p:cNvPr id="19" name="Picture 18"/>
          <p:cNvPicPr>
            <a:picLocks noChangeAspect="1"/>
          </p:cNvPicPr>
          <p:nvPr/>
        </p:nvPicPr>
        <p:blipFill>
          <a:blip r:embed="rId4"/>
          <a:stretch>
            <a:fillRect/>
          </a:stretch>
        </p:blipFill>
        <p:spPr>
          <a:xfrm>
            <a:off x="5257800" y="4213438"/>
            <a:ext cx="3429000" cy="2293723"/>
          </a:xfrm>
          <a:prstGeom prst="rect">
            <a:avLst/>
          </a:prstGeom>
        </p:spPr>
      </p:pic>
      <p:cxnSp>
        <p:nvCxnSpPr>
          <p:cNvPr id="20" name="Straight Arrow Connector 19"/>
          <p:cNvCxnSpPr/>
          <p:nvPr/>
        </p:nvCxnSpPr>
        <p:spPr>
          <a:xfrm flipV="1">
            <a:off x="1485900" y="2000250"/>
            <a:ext cx="3619500" cy="638175"/>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485900" y="2705100"/>
            <a:ext cx="3619500" cy="638175"/>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447925" y="5481568"/>
            <a:ext cx="2528887" cy="918075"/>
          </a:xfrm>
          <a:prstGeom prst="rect">
            <a:avLst/>
          </a:prstGeom>
          <a:noFill/>
          <a:ln>
            <a:noFill/>
          </a:ln>
          <a:effectLst/>
        </p:spPr>
        <p:txBody>
          <a:bodyPr wrap="none" rtlCol="0">
            <a:noAutofit/>
          </a:bodyPr>
          <a:lstStyle/>
          <a:p>
            <a:pPr>
              <a:lnSpc>
                <a:spcPct val="115000"/>
              </a:lnSpc>
            </a:pPr>
            <a:endParaRPr lang="en-US" sz="10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2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(s) &lt;&lt;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&lt;&lt; </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&lt;&lt; </a:t>
            </a:r>
            <a:r>
              <a:rPr lang="en-US" sz="1200"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getY</a:t>
            </a:r>
            <a:r>
              <a:rPr lang="en-US" sz="12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(s)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4129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8">
                                            <p:txEl>
                                              <p:pRg st="4" end="4"/>
                                            </p:txEl>
                                          </p:spTgt>
                                        </p:tgtEl>
                                        <p:attrNameLst>
                                          <p:attrName>style.visibility</p:attrName>
                                        </p:attrNameLst>
                                      </p:cBhvr>
                                      <p:to>
                                        <p:strVal val="visible"/>
                                      </p:to>
                                    </p:set>
                                    <p:animEffect transition="in" filter="fade">
                                      <p:cBhvr>
                                        <p:cTn id="28" dur="500"/>
                                        <p:tgtEl>
                                          <p:spTgt spid="8">
                                            <p:txEl>
                                              <p:pRg st="4" end="4"/>
                                            </p:txEl>
                                          </p:spTgt>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8">
                                            <p:txEl>
                                              <p:pRg st="6" end="6"/>
                                            </p:txEl>
                                          </p:spTgt>
                                        </p:tgtEl>
                                        <p:attrNameLst>
                                          <p:attrName>style.visibility</p:attrName>
                                        </p:attrNameLst>
                                      </p:cBhvr>
                                      <p:to>
                                        <p:strVal val="visible"/>
                                      </p:to>
                                    </p:set>
                                    <p:animEffect transition="in" filter="fade">
                                      <p:cBhvr>
                                        <p:cTn id="36" dur="500"/>
                                        <p:tgtEl>
                                          <p:spTgt spid="8">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18" end="18"/>
                                            </p:txEl>
                                          </p:spTgt>
                                        </p:tgtEl>
                                        <p:attrNameLst>
                                          <p:attrName>style.visibility</p:attrName>
                                        </p:attrNameLst>
                                      </p:cBhvr>
                                      <p:to>
                                        <p:strVal val="visible"/>
                                      </p:to>
                                    </p:set>
                                    <p:animEffect transition="in" filter="fade">
                                      <p:cBhvr>
                                        <p:cTn id="41" dur="500"/>
                                        <p:tgtEl>
                                          <p:spTgt spid="6">
                                            <p:txEl>
                                              <p:pRg st="18" end="1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
                                            <p:txEl>
                                              <p:pRg st="20" end="20"/>
                                            </p:txEl>
                                          </p:spTgt>
                                        </p:tgtEl>
                                        <p:attrNameLst>
                                          <p:attrName>style.visibility</p:attrName>
                                        </p:attrNameLst>
                                      </p:cBhvr>
                                      <p:to>
                                        <p:strVal val="visible"/>
                                      </p:to>
                                    </p:set>
                                    <p:animEffect transition="in" filter="fade">
                                      <p:cBhvr>
                                        <p:cTn id="59" dur="500"/>
                                        <p:tgtEl>
                                          <p:spTgt spid="6">
                                            <p:txEl>
                                              <p:pRg st="20" end="20"/>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6">
                                            <p:txEl>
                                              <p:pRg st="21" end="21"/>
                                            </p:txEl>
                                          </p:spTgt>
                                        </p:tgtEl>
                                        <p:attrNameLst>
                                          <p:attrName>style.visibility</p:attrName>
                                        </p:attrNameLst>
                                      </p:cBhvr>
                                      <p:to>
                                        <p:strVal val="visible"/>
                                      </p:to>
                                    </p:set>
                                    <p:animEffect transition="in" filter="fade">
                                      <p:cBhvr>
                                        <p:cTn id="62" dur="500"/>
                                        <p:tgtEl>
                                          <p:spTgt spid="6">
                                            <p:txEl>
                                              <p:pRg st="21" end="2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4">
                                            <p:txEl>
                                              <p:pRg st="1" end="1"/>
                                            </p:txEl>
                                          </p:spTgt>
                                        </p:tgtEl>
                                        <p:attrNameLst>
                                          <p:attrName>style.visibility</p:attrName>
                                        </p:attrNameLst>
                                      </p:cBhvr>
                                      <p:to>
                                        <p:strVal val="visible"/>
                                      </p:to>
                                    </p:set>
                                    <p:animEffect transition="in" filter="fade">
                                      <p:cBhvr>
                                        <p:cTn id="67" dur="500"/>
                                        <p:tgtEl>
                                          <p:spTgt spid="24">
                                            <p:txEl>
                                              <p:pRg st="1" end="1"/>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xEl>
                                              <p:pRg st="2" end="2"/>
                                            </p:txEl>
                                          </p:spTgt>
                                        </p:tgtEl>
                                        <p:attrNameLst>
                                          <p:attrName>style.visibility</p:attrName>
                                        </p:attrNameLst>
                                      </p:cBhvr>
                                      <p:to>
                                        <p:strVal val="visible"/>
                                      </p:to>
                                    </p:set>
                                    <p:animEffect transition="in" filter="fade">
                                      <p:cBhvr>
                                        <p:cTn id="70" dur="500"/>
                                        <p:tgtEl>
                                          <p:spTgt spid="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Check “this” Out</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11</a:t>
            </a:fld>
            <a:endParaRPr lang="en-US"/>
          </a:p>
        </p:txBody>
      </p:sp>
      <p:sp>
        <p:nvSpPr>
          <p:cNvPr id="6" name="TextBox 5"/>
          <p:cNvSpPr txBox="1"/>
          <p:nvPr/>
        </p:nvSpPr>
        <p:spPr>
          <a:xfrm>
            <a:off x="609600" y="1466850"/>
            <a:ext cx="2590800" cy="3733800"/>
          </a:xfrm>
          <a:prstGeom prst="rect">
            <a:avLst/>
          </a:prstGeom>
          <a:noFill/>
          <a:ln>
            <a:noFill/>
          </a:ln>
          <a:effectLst/>
        </p:spPr>
        <p:txBody>
          <a:bodyPr wrap="none" rtlCol="0">
            <a:noAutofit/>
          </a:bodyPr>
          <a:lstStyle/>
          <a:p>
            <a:pPr>
              <a:lnSpc>
                <a:spcPct val="115000"/>
              </a:lnSpc>
            </a:pPr>
            <a:r>
              <a:rPr lang="en-US" sz="14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smtClean="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smtClean="0">
                <a:latin typeface="Consolas" panose="020B0609020204030204" pitchFamily="49" charset="0"/>
                <a:ea typeface="Calibri" panose="020F0502020204030204" pitchFamily="34" charset="0"/>
                <a:cs typeface="Consolas" panose="020B0609020204030204" pitchFamily="49" charset="0"/>
              </a:rPr>
              <a:t> </a:t>
            </a:r>
            <a:endParaRPr lang="en-US" sz="1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smtClean="0">
                <a:latin typeface="Consolas" panose="020B0609020204030204" pitchFamily="49" charset="0"/>
                <a:ea typeface="Calibri" panose="020F0502020204030204" pitchFamily="34" charset="0"/>
                <a:cs typeface="Consolas" panose="020B0609020204030204" pitchFamily="49" charset="0"/>
              </a:rPr>
              <a:t> </a:t>
            </a:r>
            <a:endParaRPr lang="en-US" sz="1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smtClean="0">
                <a:latin typeface="Consolas" panose="020B0609020204030204" pitchFamily="49" charset="0"/>
                <a:ea typeface="Calibri" panose="020F0502020204030204" pitchFamily="34" charset="0"/>
                <a:cs typeface="Consolas" panose="020B0609020204030204" pitchFamily="49" charset="0"/>
              </a:rPr>
              <a:t> </a:t>
            </a:r>
            <a:endParaRPr lang="en-US" sz="1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smtClean="0">
                <a:latin typeface="Consolas" panose="020B0609020204030204" pitchFamily="49" charset="0"/>
                <a:ea typeface="Calibri" panose="020F0502020204030204" pitchFamily="34" charset="0"/>
                <a:cs typeface="Consolas" panose="020B0609020204030204" pitchFamily="49" charset="0"/>
              </a:rPr>
              <a:t> </a:t>
            </a:r>
            <a:endParaRPr lang="en-US" sz="1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15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this-&gt;</a:t>
            </a:r>
            <a:r>
              <a:rPr lang="en-US" sz="14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15000"/>
              </a:lnSpc>
            </a:pPr>
            <a:endParaRPr lang="en-US" sz="1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getY</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15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smtClean="0">
                <a:latin typeface="Consolas" panose="020B0609020204030204" pitchFamily="49" charset="0"/>
                <a:ea typeface="Calibri" panose="020F0502020204030204" pitchFamily="34" charset="0"/>
                <a:cs typeface="Consolas" panose="020B0609020204030204" pitchFamily="49" charset="0"/>
              </a:rPr>
              <a:t> </a:t>
            </a:r>
            <a:endParaRPr lang="en-US" sz="1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15000"/>
              </a:lnSpc>
            </a:pPr>
            <a:endPar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15000"/>
              </a:lnSpc>
            </a:pPr>
            <a:endParaRPr lang="en-US" sz="10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p:cNvSpPr txBox="1"/>
          <p:nvPr/>
        </p:nvSpPr>
        <p:spPr>
          <a:xfrm>
            <a:off x="4038600" y="1466850"/>
            <a:ext cx="3405188" cy="2286000"/>
          </a:xfrm>
          <a:prstGeom prst="rect">
            <a:avLst/>
          </a:prstGeom>
          <a:noFill/>
          <a:ln>
            <a:noFill/>
          </a:ln>
          <a:effectLst/>
        </p:spPr>
        <p:txBody>
          <a:bodyPr wrap="none" rtlCol="0">
            <a:noAutofit/>
          </a:bodyPr>
          <a:lstStyle/>
          <a:p>
            <a:pPr>
              <a:lnSpc>
                <a:spcPct val="115000"/>
              </a:lnSpc>
            </a:pP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setX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3F7F5F"/>
                </a:solidFill>
                <a:latin typeface="Consolas" panose="020B0609020204030204" pitchFamily="49" charset="0"/>
                <a:ea typeface="Calibri" panose="020F0502020204030204" pitchFamily="34" charset="0"/>
                <a:cs typeface="Consolas" panose="020B0609020204030204" pitchFamily="49" charset="0"/>
              </a:rPr>
              <a:t>/*Point * this*/</a:t>
            </a:r>
            <a:r>
              <a:rPr lang="en-US" sz="14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    x</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    this</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4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setY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y)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    this</a:t>
            </a: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4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y;</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4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Content Placeholder 2"/>
          <p:cNvSpPr>
            <a:spLocks noGrp="1"/>
          </p:cNvSpPr>
          <p:nvPr>
            <p:ph idx="1"/>
          </p:nvPr>
        </p:nvSpPr>
        <p:spPr>
          <a:xfrm>
            <a:off x="3200400" y="4114800"/>
            <a:ext cx="5486400" cy="1638300"/>
          </a:xfrm>
        </p:spPr>
        <p:txBody>
          <a:bodyPr>
            <a:normAutofit/>
          </a:bodyPr>
          <a:lstStyle/>
          <a:p>
            <a:r>
              <a:rPr lang="en-US" dirty="0" smtClean="0"/>
              <a:t>The compiler will insert “this” automatically</a:t>
            </a:r>
          </a:p>
          <a:p>
            <a:r>
              <a:rPr lang="en-US" dirty="0" smtClean="0"/>
              <a:t>There will be times when you need to use it</a:t>
            </a:r>
            <a:endParaRPr lang="en-US" dirty="0"/>
          </a:p>
          <a:p>
            <a:pPr lvl="1"/>
            <a:endParaRPr lang="en-US" dirty="0" smtClean="0"/>
          </a:p>
        </p:txBody>
      </p:sp>
    </p:spTree>
    <p:extLst>
      <p:ext uri="{BB962C8B-B14F-4D97-AF65-F5344CB8AC3E}">
        <p14:creationId xmlns:p14="http://schemas.microsoft.com/office/powerpoint/2010/main" val="4059498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3" end="3"/>
                                            </p:txEl>
                                          </p:spTgt>
                                        </p:tgtEl>
                                        <p:attrNameLst>
                                          <p:attrName>style.visibility</p:attrName>
                                        </p:attrNameLst>
                                      </p:cBhvr>
                                      <p:to>
                                        <p:strVal val="visible"/>
                                      </p:to>
                                    </p:set>
                                    <p:animEffect transition="in" filter="fade">
                                      <p:cBhvr>
                                        <p:cTn id="10" dur="500"/>
                                        <p:tgtEl>
                                          <p:spTgt spid="8">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xEl>
                                              <p:pRg st="0" end="0"/>
                                            </p:txEl>
                                          </p:spTgt>
                                        </p:tgtEl>
                                        <p:attrNameLst>
                                          <p:attrName>style.visibility</p:attrName>
                                        </p:attrNameLst>
                                      </p:cBhvr>
                                      <p:to>
                                        <p:strVal val="visible"/>
                                      </p:to>
                                    </p:set>
                                    <p:animEffect transition="in" filter="fade">
                                      <p:cBhvr>
                                        <p:cTn id="18" dur="500"/>
                                        <p:tgtEl>
                                          <p:spTgt spid="2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fade">
                                      <p:cBhvr>
                                        <p:cTn id="23" dur="500"/>
                                        <p:tgtEl>
                                          <p:spTgt spid="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xEl>
                                              <p:pRg st="1" end="1"/>
                                            </p:txEl>
                                          </p:spTgt>
                                        </p:tgtEl>
                                        <p:attrNameLst>
                                          <p:attrName>style.visibility</p:attrName>
                                        </p:attrNameLst>
                                      </p:cBhvr>
                                      <p:to>
                                        <p:strVal val="visible"/>
                                      </p:to>
                                    </p:set>
                                    <p:animEffect transition="in" filter="fade">
                                      <p:cBhvr>
                                        <p:cTn id="28" dur="500"/>
                                        <p:tgtEl>
                                          <p:spTgt spid="21">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animEffect transition="in" filter="fade">
                                      <p:cBhvr>
                                        <p:cTn id="33" dur="500"/>
                                        <p:tgtEl>
                                          <p:spTgt spid="8">
                                            <p:txEl>
                                              <p:pRg st="5" end="5"/>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6" end="6"/>
                                            </p:txEl>
                                          </p:spTgt>
                                        </p:tgtEl>
                                        <p:attrNameLst>
                                          <p:attrName>style.visibility</p:attrName>
                                        </p:attrNameLst>
                                      </p:cBhvr>
                                      <p:to>
                                        <p:strVal val="visible"/>
                                      </p:to>
                                    </p:set>
                                    <p:animEffect transition="in" filter="fade">
                                      <p:cBhvr>
                                        <p:cTn id="36" dur="500"/>
                                        <p:tgtEl>
                                          <p:spTgt spid="8">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animEffect transition="in" filter="fade">
                                      <p:cBhvr>
                                        <p:cTn id="39"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Destructors</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12</a:t>
            </a:fld>
            <a:endParaRPr lang="en-US" dirty="0"/>
          </a:p>
        </p:txBody>
      </p:sp>
      <p:sp>
        <p:nvSpPr>
          <p:cNvPr id="5" name="TextBox 4"/>
          <p:cNvSpPr txBox="1"/>
          <p:nvPr/>
        </p:nvSpPr>
        <p:spPr>
          <a:xfrm>
            <a:off x="304800" y="1219200"/>
            <a:ext cx="3352800" cy="4095750"/>
          </a:xfrm>
          <a:prstGeom prst="rect">
            <a:avLst/>
          </a:prstGeom>
          <a:noFill/>
          <a:ln>
            <a:noFill/>
          </a:ln>
          <a:effectLst/>
        </p:spPr>
        <p:txBody>
          <a:bodyPr wrap="none" rtlCol="0">
            <a:noAutofit/>
          </a:bodyPr>
          <a:lstStyle/>
          <a:p>
            <a:pPr>
              <a:lnSpc>
                <a:spcPct val="115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x,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y)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100" dirty="0">
                <a:solidFill>
                  <a:srgbClr val="2A00FF"/>
                </a:solidFill>
                <a:latin typeface="Consolas" panose="020B0609020204030204" pitchFamily="49" charset="0"/>
                <a:ea typeface="Calibri" panose="020F0502020204030204" pitchFamily="34" charset="0"/>
                <a:cs typeface="Consolas" panose="020B0609020204030204" pitchFamily="49" charset="0"/>
              </a:rPr>
              <a:t>"In constructor"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1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x;</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y;</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"In destructor"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getY</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ontent Placeholder 2"/>
          <p:cNvSpPr>
            <a:spLocks noGrp="1"/>
          </p:cNvSpPr>
          <p:nvPr>
            <p:ph idx="1"/>
          </p:nvPr>
        </p:nvSpPr>
        <p:spPr>
          <a:xfrm>
            <a:off x="3810000" y="1762125"/>
            <a:ext cx="5181600" cy="3124200"/>
          </a:xfrm>
        </p:spPr>
        <p:txBody>
          <a:bodyPr>
            <a:normAutofit/>
          </a:bodyPr>
          <a:lstStyle/>
          <a:p>
            <a:r>
              <a:rPr lang="en-US" dirty="0" smtClean="0"/>
              <a:t>Same as class name with a “~”</a:t>
            </a:r>
          </a:p>
          <a:p>
            <a:r>
              <a:rPr lang="en-US" dirty="0" smtClean="0"/>
              <a:t>No parameters</a:t>
            </a:r>
          </a:p>
          <a:p>
            <a:r>
              <a:rPr lang="en-US" dirty="0" smtClean="0"/>
              <a:t>Only one – no overloads</a:t>
            </a:r>
          </a:p>
          <a:p>
            <a:r>
              <a:rPr lang="en-US" dirty="0" smtClean="0"/>
              <a:t>Compiler will generate a do-nothing if you don’t</a:t>
            </a:r>
          </a:p>
          <a:p>
            <a:r>
              <a:rPr lang="en-US" dirty="0" smtClean="0"/>
              <a:t>It is “good form” to write out the defaults yourself</a:t>
            </a:r>
            <a:endParaRPr lang="en-US" dirty="0" smtClean="0"/>
          </a:p>
        </p:txBody>
      </p:sp>
    </p:spTree>
    <p:extLst>
      <p:ext uri="{BB962C8B-B14F-4D97-AF65-F5344CB8AC3E}">
        <p14:creationId xmlns:p14="http://schemas.microsoft.com/office/powerpoint/2010/main" val="115546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3" end="13"/>
                                            </p:txEl>
                                          </p:spTgt>
                                        </p:tgtEl>
                                        <p:attrNameLst>
                                          <p:attrName>style.visibility</p:attrName>
                                        </p:attrNameLst>
                                      </p:cBhvr>
                                      <p:to>
                                        <p:strVal val="visible"/>
                                      </p:to>
                                    </p:set>
                                    <p:animEffect transition="in" filter="fade">
                                      <p:cBhvr>
                                        <p:cTn id="7" dur="500"/>
                                        <p:tgtEl>
                                          <p:spTgt spid="5">
                                            <p:txEl>
                                              <p:pRg st="13" end="1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4" end="14"/>
                                            </p:txEl>
                                          </p:spTgt>
                                        </p:tgtEl>
                                        <p:attrNameLst>
                                          <p:attrName>style.visibility</p:attrName>
                                        </p:attrNameLst>
                                      </p:cBhvr>
                                      <p:to>
                                        <p:strVal val="visible"/>
                                      </p:to>
                                    </p:set>
                                    <p:animEffect transition="in" filter="fade">
                                      <p:cBhvr>
                                        <p:cTn id="10" dur="500"/>
                                        <p:tgtEl>
                                          <p:spTgt spid="5">
                                            <p:txEl>
                                              <p:pRg st="14" end="1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5" end="15"/>
                                            </p:txEl>
                                          </p:spTgt>
                                        </p:tgtEl>
                                        <p:attrNameLst>
                                          <p:attrName>style.visibility</p:attrName>
                                        </p:attrNameLst>
                                      </p:cBhvr>
                                      <p:to>
                                        <p:strVal val="visible"/>
                                      </p:to>
                                    </p:set>
                                    <p:animEffect transition="in" filter="fade">
                                      <p:cBhvr>
                                        <p:cTn id="13" dur="500"/>
                                        <p:tgtEl>
                                          <p:spTgt spid="5">
                                            <p:txEl>
                                              <p:pRg st="15" end="1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500"/>
                                        <p:tgtEl>
                                          <p:spTgt spid="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fade">
                                      <p:cBhvr>
                                        <p:cTn id="33" dur="500"/>
                                        <p:tgtEl>
                                          <p:spTgt spid="7">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4" end="4"/>
                                            </p:txEl>
                                          </p:spTgt>
                                        </p:tgtEl>
                                        <p:attrNameLst>
                                          <p:attrName>style.visibility</p:attrName>
                                        </p:attrNameLst>
                                      </p:cBhvr>
                                      <p:to>
                                        <p:strVal val="visible"/>
                                      </p:to>
                                    </p:set>
                                    <p:animEffect transition="in" filter="fade">
                                      <p:cBhvr>
                                        <p:cTn id="38"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562600" y="3576661"/>
            <a:ext cx="3461971" cy="3000787"/>
          </a:xfrm>
          <a:prstGeom prst="rect">
            <a:avLst/>
          </a:prstGeom>
        </p:spPr>
      </p:pic>
      <p:sp>
        <p:nvSpPr>
          <p:cNvPr id="2" name="Title 1"/>
          <p:cNvSpPr>
            <a:spLocks noGrp="1"/>
          </p:cNvSpPr>
          <p:nvPr>
            <p:ph type="title"/>
          </p:nvPr>
        </p:nvSpPr>
        <p:spPr/>
        <p:txBody>
          <a:bodyPr/>
          <a:lstStyle/>
          <a:p>
            <a:r>
              <a:rPr lang="en-US" dirty="0" smtClean="0"/>
              <a:t>Destructors in Action</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13</a:t>
            </a:fld>
            <a:endParaRPr lang="en-US" dirty="0"/>
          </a:p>
        </p:txBody>
      </p:sp>
      <p:sp>
        <p:nvSpPr>
          <p:cNvPr id="5" name="TextBox 4"/>
          <p:cNvSpPr txBox="1"/>
          <p:nvPr/>
        </p:nvSpPr>
        <p:spPr>
          <a:xfrm>
            <a:off x="304800" y="1219200"/>
            <a:ext cx="3352800" cy="4095750"/>
          </a:xfrm>
          <a:prstGeom prst="rect">
            <a:avLst/>
          </a:prstGeom>
          <a:noFill/>
          <a:ln>
            <a:noFill/>
          </a:ln>
          <a:effectLst/>
        </p:spPr>
        <p:txBody>
          <a:bodyPr wrap="none" rtlCol="0">
            <a:noAutofit/>
          </a:bodyPr>
          <a:lstStyle/>
          <a:p>
            <a:pPr>
              <a:lnSpc>
                <a:spcPct val="115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x,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y)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100" dirty="0">
                <a:solidFill>
                  <a:srgbClr val="2A00FF"/>
                </a:solidFill>
                <a:latin typeface="Consolas" panose="020B0609020204030204" pitchFamily="49" charset="0"/>
                <a:ea typeface="Calibri" panose="020F0502020204030204" pitchFamily="34" charset="0"/>
                <a:cs typeface="Consolas" panose="020B0609020204030204" pitchFamily="49" charset="0"/>
              </a:rPr>
              <a:t>"In constructor"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1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x;</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y;</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"In destructor"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getY</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p:cNvSpPr txBox="1"/>
          <p:nvPr/>
        </p:nvSpPr>
        <p:spPr>
          <a:xfrm>
            <a:off x="4114800" y="1447800"/>
            <a:ext cx="4343400" cy="2133600"/>
          </a:xfrm>
          <a:prstGeom prst="rect">
            <a:avLst/>
          </a:prstGeom>
          <a:noFill/>
          <a:ln>
            <a:noFill/>
          </a:ln>
          <a:effectLst/>
        </p:spPr>
        <p:txBody>
          <a:bodyPr wrap="none" rtlCol="0">
            <a:noAutofit/>
          </a:bodyPr>
          <a:lstStyle/>
          <a:p>
            <a:pPr>
              <a:lnSpc>
                <a:spcPct val="115000"/>
              </a:lnSpc>
            </a:pP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main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    Point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q =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(3,4);</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delete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q;</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oops =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(5,6</a:t>
            </a:r>
            <a:r>
              <a:rPr lang="en-US" sz="11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smtClean="0">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p =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pPr>
            <a:r>
              <a:rPr lang="en-US" sz="1100" dirty="0">
                <a:solidFill>
                  <a:prstClr val="black"/>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p:cNvSpPr txBox="1"/>
          <p:nvPr/>
        </p:nvSpPr>
        <p:spPr>
          <a:xfrm>
            <a:off x="6339840" y="3860459"/>
            <a:ext cx="2164080" cy="2428581"/>
          </a:xfrm>
          <a:prstGeom prst="rect">
            <a:avLst/>
          </a:prstGeom>
          <a:noFill/>
          <a:ln>
            <a:noFill/>
          </a:ln>
          <a:effectLst/>
        </p:spPr>
        <p:txBody>
          <a:bodyPr wrap="none" rtlCol="0">
            <a:noAutofit/>
          </a:bodyPr>
          <a:lstStyle/>
          <a:p>
            <a:r>
              <a:rPr lang="en-US" dirty="0"/>
              <a:t>In constructor</a:t>
            </a:r>
          </a:p>
          <a:p>
            <a:r>
              <a:rPr lang="en-US" dirty="0"/>
              <a:t>In </a:t>
            </a:r>
            <a:r>
              <a:rPr lang="en-US" dirty="0" smtClean="0"/>
              <a:t>destructor</a:t>
            </a:r>
          </a:p>
          <a:p>
            <a:endParaRPr lang="en-US" dirty="0"/>
          </a:p>
          <a:p>
            <a:r>
              <a:rPr lang="en-US" dirty="0"/>
              <a:t>In </a:t>
            </a:r>
            <a:r>
              <a:rPr lang="en-US" dirty="0" smtClean="0"/>
              <a:t>constructor</a:t>
            </a:r>
          </a:p>
          <a:p>
            <a:endParaRPr lang="en-US" dirty="0"/>
          </a:p>
          <a:p>
            <a:r>
              <a:rPr lang="en-US" dirty="0"/>
              <a:t>In constructor</a:t>
            </a:r>
          </a:p>
          <a:p>
            <a:r>
              <a:rPr lang="en-US" dirty="0"/>
              <a:t>In destructor</a:t>
            </a:r>
            <a:endParaRPr lang="en-US" sz="1600" dirty="0">
              <a:effectLst/>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9174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animEffect transition="in" filter="fade">
                                      <p:cBhvr>
                                        <p:cTn id="27" dur="500"/>
                                        <p:tgtEl>
                                          <p:spTgt spid="10">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3" end="3"/>
                                            </p:txEl>
                                          </p:spTgt>
                                        </p:tgtEl>
                                        <p:attrNameLst>
                                          <p:attrName>style.visibility</p:attrName>
                                        </p:attrNameLst>
                                      </p:cBhvr>
                                      <p:to>
                                        <p:strVal val="visible"/>
                                      </p:to>
                                    </p:set>
                                    <p:animEffect transition="in" filter="fade">
                                      <p:cBhvr>
                                        <p:cTn id="37" dur="500"/>
                                        <p:tgtEl>
                                          <p:spTgt spid="10">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xEl>
                                              <p:pRg st="5" end="5"/>
                                            </p:txEl>
                                          </p:spTgt>
                                        </p:tgtEl>
                                        <p:attrNameLst>
                                          <p:attrName>style.visibility</p:attrName>
                                        </p:attrNameLst>
                                      </p:cBhvr>
                                      <p:to>
                                        <p:strVal val="visible"/>
                                      </p:to>
                                    </p:set>
                                    <p:animEffect transition="in" filter="fade">
                                      <p:cBhvr>
                                        <p:cTn id="47" dur="500"/>
                                        <p:tgtEl>
                                          <p:spTgt spid="10">
                                            <p:txEl>
                                              <p:pRg st="5" end="5"/>
                                            </p:txEl>
                                          </p:spTgt>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10">
                                            <p:txEl>
                                              <p:pRg st="6" end="6"/>
                                            </p:txEl>
                                          </p:spTgt>
                                        </p:tgtEl>
                                        <p:attrNameLst>
                                          <p:attrName>style.visibility</p:attrName>
                                        </p:attrNameLst>
                                      </p:cBhvr>
                                      <p:to>
                                        <p:strVal val="visible"/>
                                      </p:to>
                                    </p:set>
                                    <p:animEffect transition="in" filter="fade">
                                      <p:cBhvr>
                                        <p:cTn id="51"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0" y="2053300"/>
            <a:ext cx="2835826" cy="2861259"/>
          </a:xfrm>
          <a:prstGeom prst="rect">
            <a:avLst/>
          </a:prstGeom>
        </p:spPr>
      </p:pic>
      <p:sp>
        <p:nvSpPr>
          <p:cNvPr id="4" name="Title 3"/>
          <p:cNvSpPr>
            <a:spLocks noGrp="1"/>
          </p:cNvSpPr>
          <p:nvPr>
            <p:ph type="title"/>
          </p:nvPr>
        </p:nvSpPr>
        <p:spPr>
          <a:xfrm>
            <a:off x="457200" y="609600"/>
            <a:ext cx="8153400" cy="914400"/>
          </a:xfrm>
        </p:spPr>
        <p:txBody>
          <a:bodyPr/>
          <a:lstStyle/>
          <a:p>
            <a:pPr algn="l"/>
            <a:r>
              <a:rPr lang="en-US" dirty="0" smtClean="0"/>
              <a:t>Your Turn</a:t>
            </a:r>
            <a:endParaRPr lang="en-US" dirty="0"/>
          </a:p>
        </p:txBody>
      </p:sp>
      <p:sp>
        <p:nvSpPr>
          <p:cNvPr id="5" name="Content Placeholder 4"/>
          <p:cNvSpPr>
            <a:spLocks noGrp="1"/>
          </p:cNvSpPr>
          <p:nvPr>
            <p:ph idx="1"/>
          </p:nvPr>
        </p:nvSpPr>
        <p:spPr>
          <a:xfrm>
            <a:off x="457200" y="1524000"/>
            <a:ext cx="8153400" cy="3581401"/>
          </a:xfrm>
        </p:spPr>
        <p:txBody>
          <a:bodyPr>
            <a:normAutofit/>
          </a:bodyPr>
          <a:lstStyle/>
          <a:p>
            <a:r>
              <a:rPr lang="en-US" dirty="0" smtClean="0">
                <a:solidFill>
                  <a:schemeClr val="bg1">
                    <a:lumMod val="50000"/>
                  </a:schemeClr>
                </a:solidFill>
              </a:rPr>
              <a:t>Complete the lab exercise!</a:t>
            </a:r>
          </a:p>
          <a:p>
            <a:pPr lvl="1"/>
            <a:endParaRPr lang="en-US" sz="1200" dirty="0" smtClean="0">
              <a:solidFill>
                <a:schemeClr val="bg1">
                  <a:lumMod val="50000"/>
                </a:schemeClr>
              </a:solidFill>
            </a:endParaRPr>
          </a:p>
          <a:p>
            <a:endParaRPr lang="en-US" sz="2000" dirty="0" smtClean="0">
              <a:solidFill>
                <a:schemeClr val="bg1">
                  <a:lumMod val="50000"/>
                </a:schemeClr>
              </a:solidFill>
            </a:endParaRPr>
          </a:p>
          <a:p>
            <a:pPr lvl="2"/>
            <a:endParaRPr lang="en-US" sz="1200" dirty="0" smtClean="0">
              <a:solidFill>
                <a:schemeClr val="bg1">
                  <a:lumMod val="50000"/>
                </a:schemeClr>
              </a:solidFill>
            </a:endParaRPr>
          </a:p>
        </p:txBody>
      </p:sp>
      <p:sp>
        <p:nvSpPr>
          <p:cNvPr id="2" name="Slide Number Placeholder 1"/>
          <p:cNvSpPr>
            <a:spLocks noGrp="1"/>
          </p:cNvSpPr>
          <p:nvPr>
            <p:ph type="sldNum" sz="quarter" idx="12"/>
          </p:nvPr>
        </p:nvSpPr>
        <p:spPr/>
        <p:txBody>
          <a:bodyPr/>
          <a:lstStyle/>
          <a:p>
            <a:fld id="{447AC95A-1E7B-453B-B95A-0F50DC30A390}" type="slidenum">
              <a:rPr lang="en-US" smtClean="0"/>
              <a:t>14</a:t>
            </a:fld>
            <a:endParaRPr lang="en-US"/>
          </a:p>
        </p:txBody>
      </p:sp>
    </p:spTree>
    <p:extLst>
      <p:ext uri="{BB962C8B-B14F-4D97-AF65-F5344CB8AC3E}">
        <p14:creationId xmlns:p14="http://schemas.microsoft.com/office/powerpoint/2010/main" val="316425474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584202"/>
            <a:ext cx="7391400" cy="918633"/>
          </a:xfrm>
        </p:spPr>
        <p:txBody>
          <a:bodyPr>
            <a:normAutofit/>
          </a:bodyPr>
          <a:lstStyle/>
          <a:p>
            <a:r>
              <a:rPr lang="en-US" dirty="0" smtClean="0"/>
              <a:t>See Also</a:t>
            </a:r>
            <a:endParaRPr lang="en-US" dirty="0"/>
          </a:p>
        </p:txBody>
      </p:sp>
      <p:sp>
        <p:nvSpPr>
          <p:cNvPr id="7" name="Content Placeholder 6"/>
          <p:cNvSpPr>
            <a:spLocks noGrp="1"/>
          </p:cNvSpPr>
          <p:nvPr>
            <p:ph idx="1"/>
          </p:nvPr>
        </p:nvSpPr>
        <p:spPr>
          <a:xfrm>
            <a:off x="457200" y="1498600"/>
            <a:ext cx="8534400" cy="5080000"/>
          </a:xfrm>
        </p:spPr>
        <p:txBody>
          <a:bodyPr/>
          <a:lstStyle/>
          <a:p>
            <a:pPr marL="0" indent="0">
              <a:buNone/>
            </a:pPr>
            <a:r>
              <a:rPr lang="en-US" dirty="0">
                <a:hlinkClick r:id="rId3"/>
              </a:rPr>
              <a:t>http://</a:t>
            </a:r>
            <a:r>
              <a:rPr lang="en-US" dirty="0" smtClean="0">
                <a:hlinkClick r:id="rId3"/>
              </a:rPr>
              <a:t>www.tutorialspoint.com/cplusplus/cpp_constructor_destructor.htm</a:t>
            </a:r>
            <a:endParaRPr lang="en-US" dirty="0" smtClean="0"/>
          </a:p>
          <a:p>
            <a:pPr marL="0" indent="0">
              <a:buNone/>
            </a:pPr>
            <a:endParaRPr lang="en-US" dirty="0" smtClean="0"/>
          </a:p>
          <a:p>
            <a:pPr marL="0" indent="0">
              <a:buNone/>
            </a:pPr>
            <a:r>
              <a:rPr lang="en-US" dirty="0">
                <a:hlinkClick r:id="rId4"/>
              </a:rPr>
              <a:t>http://</a:t>
            </a:r>
            <a:r>
              <a:rPr lang="en-US" dirty="0" smtClean="0">
                <a:hlinkClick r:id="rId4"/>
              </a:rPr>
              <a:t>www.learncpp.com/cpp-tutorial/85-constructors/</a:t>
            </a:r>
            <a:endParaRPr lang="en-US" dirty="0" smtClean="0"/>
          </a:p>
          <a:p>
            <a:pPr marL="0" indent="0">
              <a:buNone/>
            </a:pPr>
            <a:endParaRPr lang="en-US" dirty="0"/>
          </a:p>
          <a:p>
            <a:pPr marL="0" indent="0">
              <a:buNone/>
            </a:pPr>
            <a:r>
              <a:rPr lang="en-US" dirty="0">
                <a:hlinkClick r:id="rId5"/>
              </a:rPr>
              <a:t>https://www.youtube.com/watch?v=_</a:t>
            </a:r>
            <a:r>
              <a:rPr lang="en-US" dirty="0" smtClean="0">
                <a:hlinkClick r:id="rId5"/>
              </a:rPr>
              <a:t>b7odUc7lg0</a:t>
            </a:r>
            <a:endParaRPr lang="en-US" dirty="0" smtClean="0"/>
          </a:p>
          <a:p>
            <a:pPr marL="0" indent="0">
              <a:buNone/>
            </a:pPr>
            <a:endParaRPr lang="en-US" dirty="0"/>
          </a:p>
          <a:p>
            <a:pPr marL="0" indent="0">
              <a:buNone/>
            </a:pPr>
            <a:endParaRPr lang="en-US" dirty="0"/>
          </a:p>
        </p:txBody>
      </p:sp>
      <p:sp>
        <p:nvSpPr>
          <p:cNvPr id="8" name="Content Placeholder 6"/>
          <p:cNvSpPr txBox="1">
            <a:spLocks/>
          </p:cNvSpPr>
          <p:nvPr/>
        </p:nvSpPr>
        <p:spPr>
          <a:xfrm>
            <a:off x="4692757" y="2819400"/>
            <a:ext cx="4114800" cy="2946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6070602"/>
            <a:ext cx="609600" cy="366183"/>
          </a:xfrm>
        </p:spPr>
        <p:txBody>
          <a:bodyPr/>
          <a:lstStyle/>
          <a:p>
            <a:fld id="{B9EA2576-3992-4A7D-AC41-AC0E2BE3E45F}" type="slidenum">
              <a:rPr lang="en-US" smtClean="0"/>
              <a:pPr/>
              <a:t>2</a:t>
            </a:fld>
            <a:endParaRPr lang="en-US" dirty="0"/>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36877" y="3581400"/>
            <a:ext cx="4009872" cy="2672293"/>
          </a:xfrm>
          <a:prstGeom prst="rect">
            <a:avLst/>
          </a:prstGeom>
        </p:spPr>
      </p:pic>
    </p:spTree>
    <p:extLst>
      <p:ext uri="{BB962C8B-B14F-4D97-AF65-F5344CB8AC3E}">
        <p14:creationId xmlns:p14="http://schemas.microsoft.com/office/powerpoint/2010/main" val="61317220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Read-Only Object</a:t>
            </a:r>
            <a:endParaRPr lang="en-US" dirty="0"/>
          </a:p>
        </p:txBody>
      </p:sp>
      <p:sp>
        <p:nvSpPr>
          <p:cNvPr id="3" name="Content Placeholder 2"/>
          <p:cNvSpPr>
            <a:spLocks noGrp="1"/>
          </p:cNvSpPr>
          <p:nvPr>
            <p:ph idx="1"/>
          </p:nvPr>
        </p:nvSpPr>
        <p:spPr>
          <a:xfrm>
            <a:off x="457200" y="1315040"/>
            <a:ext cx="8229600" cy="1580560"/>
          </a:xfrm>
        </p:spPr>
        <p:txBody>
          <a:bodyPr>
            <a:normAutofit/>
          </a:bodyPr>
          <a:lstStyle/>
          <a:p>
            <a:r>
              <a:rPr lang="en-US" dirty="0" smtClean="0"/>
              <a:t>X and Y are private</a:t>
            </a:r>
          </a:p>
          <a:p>
            <a:r>
              <a:rPr lang="en-US" dirty="0" smtClean="0"/>
              <a:t>Getters to return the value</a:t>
            </a:r>
          </a:p>
          <a:p>
            <a:r>
              <a:rPr lang="en-US" dirty="0" smtClean="0"/>
              <a:t>How do we give the point an initial value?</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BA9B540C-44DA-4F69-89C9-7C84606640D3}" type="slidenum">
              <a:rPr lang="en-US" smtClean="0"/>
              <a:pPr/>
              <a:t>3</a:t>
            </a:fld>
            <a:endParaRPr lang="en-US"/>
          </a:p>
        </p:txBody>
      </p:sp>
      <p:sp>
        <p:nvSpPr>
          <p:cNvPr id="87" name="TextBox 86"/>
          <p:cNvSpPr txBox="1"/>
          <p:nvPr/>
        </p:nvSpPr>
        <p:spPr>
          <a:xfrm>
            <a:off x="426720" y="2980690"/>
            <a:ext cx="4572000" cy="3379470"/>
          </a:xfrm>
          <a:prstGeom prst="rect">
            <a:avLst/>
          </a:prstGeom>
          <a:noFill/>
          <a:ln>
            <a:noFill/>
          </a:ln>
          <a:effectLst/>
        </p:spPr>
        <p:txBody>
          <a:bodyPr wrap="none" rtlCol="0">
            <a:noAutofit/>
          </a:bodyPr>
          <a:lstStyle/>
          <a:p>
            <a:pPr>
              <a:lnSpc>
                <a:spcPct val="115000"/>
              </a:lnSpc>
            </a:pP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getY</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328130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7">
                                            <p:txEl>
                                              <p:pRg st="2" end="2"/>
                                            </p:txEl>
                                          </p:spTgt>
                                        </p:tgtEl>
                                        <p:attrNameLst>
                                          <p:attrName>style.visibility</p:attrName>
                                        </p:attrNameLst>
                                      </p:cBhvr>
                                      <p:to>
                                        <p:strVal val="visible"/>
                                      </p:to>
                                    </p:set>
                                    <p:animEffect transition="in" filter="fade">
                                      <p:cBhvr>
                                        <p:cTn id="10" dur="500"/>
                                        <p:tgtEl>
                                          <p:spTgt spid="8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xEl>
                                              <p:pRg st="3" end="3"/>
                                            </p:txEl>
                                          </p:spTgt>
                                        </p:tgtEl>
                                        <p:attrNameLst>
                                          <p:attrName>style.visibility</p:attrName>
                                        </p:attrNameLst>
                                      </p:cBhvr>
                                      <p:to>
                                        <p:strVal val="visible"/>
                                      </p:to>
                                    </p:set>
                                    <p:animEffect transition="in" filter="fade">
                                      <p:cBhvr>
                                        <p:cTn id="13" dur="500"/>
                                        <p:tgtEl>
                                          <p:spTgt spid="87">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7">
                                            <p:txEl>
                                              <p:pRg st="7" end="7"/>
                                            </p:txEl>
                                          </p:spTgt>
                                        </p:tgtEl>
                                        <p:attrNameLst>
                                          <p:attrName>style.visibility</p:attrName>
                                        </p:attrNameLst>
                                      </p:cBhvr>
                                      <p:to>
                                        <p:strVal val="visible"/>
                                      </p:to>
                                    </p:set>
                                    <p:animEffect transition="in" filter="fade">
                                      <p:cBhvr>
                                        <p:cTn id="21" dur="500"/>
                                        <p:tgtEl>
                                          <p:spTgt spid="87">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7">
                                            <p:txEl>
                                              <p:pRg st="8" end="8"/>
                                            </p:txEl>
                                          </p:spTgt>
                                        </p:tgtEl>
                                        <p:attrNameLst>
                                          <p:attrName>style.visibility</p:attrName>
                                        </p:attrNameLst>
                                      </p:cBhvr>
                                      <p:to>
                                        <p:strVal val="visible"/>
                                      </p:to>
                                    </p:set>
                                    <p:animEffect transition="in" filter="fade">
                                      <p:cBhvr>
                                        <p:cTn id="24" dur="500"/>
                                        <p:tgtEl>
                                          <p:spTgt spid="87">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Constructor</a:t>
            </a:r>
            <a:endParaRPr lang="en-US" dirty="0"/>
          </a:p>
        </p:txBody>
      </p:sp>
      <p:sp>
        <p:nvSpPr>
          <p:cNvPr id="3" name="Content Placeholder 2"/>
          <p:cNvSpPr>
            <a:spLocks noGrp="1"/>
          </p:cNvSpPr>
          <p:nvPr>
            <p:ph idx="1"/>
          </p:nvPr>
        </p:nvSpPr>
        <p:spPr>
          <a:xfrm>
            <a:off x="457200" y="1315039"/>
            <a:ext cx="8229600" cy="1333499"/>
          </a:xfrm>
        </p:spPr>
        <p:txBody>
          <a:bodyPr>
            <a:normAutofit lnSpcReduction="10000"/>
          </a:bodyPr>
          <a:lstStyle/>
          <a:p>
            <a:r>
              <a:rPr lang="en-US" dirty="0" smtClean="0"/>
              <a:t>Called automatically (just one time)</a:t>
            </a:r>
          </a:p>
          <a:p>
            <a:r>
              <a:rPr lang="en-US" dirty="0" smtClean="0"/>
              <a:t>Name of the class with no return type</a:t>
            </a:r>
          </a:p>
          <a:p>
            <a:r>
              <a:rPr lang="en-US" dirty="0" smtClean="0"/>
              <a:t>Can have many “overloads” (unique signature)</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BA9B540C-44DA-4F69-89C9-7C84606640D3}" type="slidenum">
              <a:rPr lang="en-US" smtClean="0"/>
              <a:pPr/>
              <a:t>4</a:t>
            </a:fld>
            <a:endParaRPr lang="en-US"/>
          </a:p>
        </p:txBody>
      </p:sp>
      <p:sp>
        <p:nvSpPr>
          <p:cNvPr id="87" name="TextBox 86"/>
          <p:cNvSpPr txBox="1"/>
          <p:nvPr/>
        </p:nvSpPr>
        <p:spPr>
          <a:xfrm>
            <a:off x="426720" y="2885656"/>
            <a:ext cx="2971800" cy="3657600"/>
          </a:xfrm>
          <a:prstGeom prst="rect">
            <a:avLst/>
          </a:prstGeom>
          <a:noFill/>
          <a:ln>
            <a:noFill/>
          </a:ln>
          <a:effectLst/>
        </p:spPr>
        <p:txBody>
          <a:bodyPr wrap="none" rtlCol="0">
            <a:noAutofit/>
          </a:bodyPr>
          <a:lstStyle/>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Point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        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        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ounded Rectangle 10"/>
          <p:cNvSpPr/>
          <p:nvPr/>
        </p:nvSpPr>
        <p:spPr>
          <a:xfrm>
            <a:off x="680720" y="4341076"/>
            <a:ext cx="1143000" cy="96244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962400" y="3200400"/>
            <a:ext cx="2971800" cy="2667000"/>
          </a:xfrm>
          <a:prstGeom prst="rect">
            <a:avLst/>
          </a:prstGeom>
          <a:noFill/>
          <a:ln>
            <a:noFill/>
          </a:ln>
          <a:effectLst/>
        </p:spPr>
        <p:txBody>
          <a:bodyPr wrap="none" rtlCol="0">
            <a:noAutofit/>
          </a:bodyPr>
          <a:lstStyle/>
          <a:p>
            <a:pPr>
              <a:lnSpc>
                <a:spcPct val="115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Point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value)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C0"/>
                </a:solidFill>
                <a:latin typeface="Consolas" panose="020B0609020204030204" pitchFamily="49" charset="0"/>
                <a:ea typeface="Calibri" panose="020F0502020204030204" pitchFamily="34" charset="0"/>
                <a:cs typeface="Consolas" panose="020B0609020204030204" pitchFamily="49" charset="0"/>
              </a:rPr>
              <a:t>    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value;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C0"/>
                </a:solidFill>
                <a:latin typeface="Consolas" panose="020B0609020204030204" pitchFamily="49" charset="0"/>
                <a:ea typeface="Calibri" panose="020F0502020204030204" pitchFamily="34" charset="0"/>
                <a:cs typeface="Consolas" panose="020B0609020204030204" pitchFamily="49" charset="0"/>
              </a:rPr>
              <a:t>    y</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value;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Point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nx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ny</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C0"/>
                </a:solidFill>
                <a:latin typeface="Consolas" panose="020B0609020204030204" pitchFamily="49" charset="0"/>
                <a:ea typeface="Calibri" panose="020F0502020204030204" pitchFamily="34" charset="0"/>
                <a:cs typeface="Consolas" panose="020B0609020204030204" pitchFamily="49" charset="0"/>
              </a:rPr>
              <a:t>    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nx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C0"/>
                </a:solidFill>
                <a:latin typeface="Consolas" panose="020B0609020204030204" pitchFamily="49" charset="0"/>
                <a:ea typeface="Calibri" panose="020F0502020204030204" pitchFamily="34" charset="0"/>
                <a:cs typeface="Consolas" panose="020B0609020204030204" pitchFamily="49" charset="0"/>
              </a:rPr>
              <a:t>    y</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ny</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62158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xEl>
                                              <p:pRg st="7" end="7"/>
                                            </p:txEl>
                                          </p:spTgt>
                                        </p:tgtEl>
                                        <p:attrNameLst>
                                          <p:attrName>style.visibility</p:attrName>
                                        </p:attrNameLst>
                                      </p:cBhvr>
                                      <p:to>
                                        <p:strVal val="visible"/>
                                      </p:to>
                                    </p:set>
                                    <p:animEffect transition="in" filter="fade">
                                      <p:cBhvr>
                                        <p:cTn id="7" dur="500"/>
                                        <p:tgtEl>
                                          <p:spTgt spid="87">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7">
                                            <p:txEl>
                                              <p:pRg st="8" end="8"/>
                                            </p:txEl>
                                          </p:spTgt>
                                        </p:tgtEl>
                                        <p:attrNameLst>
                                          <p:attrName>style.visibility</p:attrName>
                                        </p:attrNameLst>
                                      </p:cBhvr>
                                      <p:to>
                                        <p:strVal val="visible"/>
                                      </p:to>
                                    </p:set>
                                    <p:animEffect transition="in" filter="fade">
                                      <p:cBhvr>
                                        <p:cTn id="10" dur="500"/>
                                        <p:tgtEl>
                                          <p:spTgt spid="87">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xEl>
                                              <p:pRg st="9" end="9"/>
                                            </p:txEl>
                                          </p:spTgt>
                                        </p:tgtEl>
                                        <p:attrNameLst>
                                          <p:attrName>style.visibility</p:attrName>
                                        </p:attrNameLst>
                                      </p:cBhvr>
                                      <p:to>
                                        <p:strVal val="visible"/>
                                      </p:to>
                                    </p:set>
                                    <p:animEffect transition="in" filter="fade">
                                      <p:cBhvr>
                                        <p:cTn id="13" dur="500"/>
                                        <p:tgtEl>
                                          <p:spTgt spid="87">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7">
                                            <p:txEl>
                                              <p:pRg st="10" end="10"/>
                                            </p:txEl>
                                          </p:spTgt>
                                        </p:tgtEl>
                                        <p:attrNameLst>
                                          <p:attrName>style.visibility</p:attrName>
                                        </p:attrNameLst>
                                      </p:cBhvr>
                                      <p:to>
                                        <p:strVal val="visible"/>
                                      </p:to>
                                    </p:set>
                                    <p:animEffect transition="in" filter="fade">
                                      <p:cBhvr>
                                        <p:cTn id="16" dur="500"/>
                                        <p:tgtEl>
                                          <p:spTgt spid="87">
                                            <p:txEl>
                                              <p:pRg st="10" end="10"/>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500"/>
                                        <p:tgtEl>
                                          <p:spTgt spid="12">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xEl>
                                              <p:pRg st="1" end="1"/>
                                            </p:txEl>
                                          </p:spTgt>
                                        </p:tgtEl>
                                        <p:attrNameLst>
                                          <p:attrName>style.visibility</p:attrName>
                                        </p:attrNameLst>
                                      </p:cBhvr>
                                      <p:to>
                                        <p:strVal val="visible"/>
                                      </p:to>
                                    </p:set>
                                    <p:animEffect transition="in" filter="fade">
                                      <p:cBhvr>
                                        <p:cTn id="28" dur="500"/>
                                        <p:tgtEl>
                                          <p:spTgt spid="12">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xEl>
                                              <p:pRg st="2" end="2"/>
                                            </p:txEl>
                                          </p:spTgt>
                                        </p:tgtEl>
                                        <p:attrNameLst>
                                          <p:attrName>style.visibility</p:attrName>
                                        </p:attrNameLst>
                                      </p:cBhvr>
                                      <p:to>
                                        <p:strVal val="visible"/>
                                      </p:to>
                                    </p:set>
                                    <p:animEffect transition="in" filter="fade">
                                      <p:cBhvr>
                                        <p:cTn id="31" dur="500"/>
                                        <p:tgtEl>
                                          <p:spTgt spid="12">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xEl>
                                              <p:pRg st="3" end="3"/>
                                            </p:txEl>
                                          </p:spTgt>
                                        </p:tgtEl>
                                        <p:attrNameLst>
                                          <p:attrName>style.visibility</p:attrName>
                                        </p:attrNameLst>
                                      </p:cBhvr>
                                      <p:to>
                                        <p:strVal val="visible"/>
                                      </p:to>
                                    </p:set>
                                    <p:animEffect transition="in" filter="fade">
                                      <p:cBhvr>
                                        <p:cTn id="34" dur="500"/>
                                        <p:tgtEl>
                                          <p:spTgt spid="12">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xEl>
                                              <p:pRg st="5" end="5"/>
                                            </p:txEl>
                                          </p:spTgt>
                                        </p:tgtEl>
                                        <p:attrNameLst>
                                          <p:attrName>style.visibility</p:attrName>
                                        </p:attrNameLst>
                                      </p:cBhvr>
                                      <p:to>
                                        <p:strVal val="visible"/>
                                      </p:to>
                                    </p:set>
                                    <p:animEffect transition="in" filter="fade">
                                      <p:cBhvr>
                                        <p:cTn id="39" dur="500"/>
                                        <p:tgtEl>
                                          <p:spTgt spid="12">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xEl>
                                              <p:pRg st="6" end="6"/>
                                            </p:txEl>
                                          </p:spTgt>
                                        </p:tgtEl>
                                        <p:attrNameLst>
                                          <p:attrName>style.visibility</p:attrName>
                                        </p:attrNameLst>
                                      </p:cBhvr>
                                      <p:to>
                                        <p:strVal val="visible"/>
                                      </p:to>
                                    </p:set>
                                    <p:animEffect transition="in" filter="fade">
                                      <p:cBhvr>
                                        <p:cTn id="42" dur="500"/>
                                        <p:tgtEl>
                                          <p:spTgt spid="12">
                                            <p:txEl>
                                              <p:pRg st="6" end="6"/>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xEl>
                                              <p:pRg st="7" end="7"/>
                                            </p:txEl>
                                          </p:spTgt>
                                        </p:tgtEl>
                                        <p:attrNameLst>
                                          <p:attrName>style.visibility</p:attrName>
                                        </p:attrNameLst>
                                      </p:cBhvr>
                                      <p:to>
                                        <p:strVal val="visible"/>
                                      </p:to>
                                    </p:set>
                                    <p:animEffect transition="in" filter="fade">
                                      <p:cBhvr>
                                        <p:cTn id="45" dur="500"/>
                                        <p:tgtEl>
                                          <p:spTgt spid="12">
                                            <p:txEl>
                                              <p:pRg st="7" end="7"/>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2">
                                            <p:txEl>
                                              <p:pRg st="8" end="8"/>
                                            </p:txEl>
                                          </p:spTgt>
                                        </p:tgtEl>
                                        <p:attrNameLst>
                                          <p:attrName>style.visibility</p:attrName>
                                        </p:attrNameLst>
                                      </p:cBhvr>
                                      <p:to>
                                        <p:strVal val="visible"/>
                                      </p:to>
                                    </p:set>
                                    <p:animEffect transition="in" filter="fade">
                                      <p:cBhvr>
                                        <p:cTn id="48" dur="5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By Default</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5</a:t>
            </a:fld>
            <a:endParaRPr lang="en-US"/>
          </a:p>
        </p:txBody>
      </p:sp>
      <p:sp>
        <p:nvSpPr>
          <p:cNvPr id="10" name="Content Placeholder 2"/>
          <p:cNvSpPr>
            <a:spLocks noGrp="1"/>
          </p:cNvSpPr>
          <p:nvPr>
            <p:ph idx="1"/>
          </p:nvPr>
        </p:nvSpPr>
        <p:spPr>
          <a:xfrm>
            <a:off x="457200" y="1315039"/>
            <a:ext cx="8229600" cy="2113961"/>
          </a:xfrm>
        </p:spPr>
        <p:txBody>
          <a:bodyPr>
            <a:normAutofit/>
          </a:bodyPr>
          <a:lstStyle/>
          <a:p>
            <a:r>
              <a:rPr lang="en-US" dirty="0" smtClean="0"/>
              <a:t>EVERY class has a constructor</a:t>
            </a:r>
          </a:p>
          <a:p>
            <a:r>
              <a:rPr lang="en-US" dirty="0" smtClean="0"/>
              <a:t>If you don’t give one then the compiler inserts a do-nothing constructor that takes no arguments</a:t>
            </a:r>
          </a:p>
          <a:p>
            <a:r>
              <a:rPr lang="en-US" dirty="0" smtClean="0"/>
              <a:t>If you add ANY constructor then the compiler does not add one automatically</a:t>
            </a:r>
            <a:endParaRPr lang="en-US" dirty="0"/>
          </a:p>
          <a:p>
            <a:pPr lvl="1"/>
            <a:endParaRPr lang="en-US" dirty="0" smtClean="0"/>
          </a:p>
        </p:txBody>
      </p:sp>
      <p:pic>
        <p:nvPicPr>
          <p:cNvPr id="5" name="Picture 4"/>
          <p:cNvPicPr>
            <a:picLocks noChangeAspect="1"/>
          </p:cNvPicPr>
          <p:nvPr/>
        </p:nvPicPr>
        <p:blipFill>
          <a:blip r:embed="rId4"/>
          <a:stretch>
            <a:fillRect/>
          </a:stretch>
        </p:blipFill>
        <p:spPr>
          <a:xfrm>
            <a:off x="1828800" y="3619862"/>
            <a:ext cx="4976295" cy="2674258"/>
          </a:xfrm>
          <a:prstGeom prst="rect">
            <a:avLst/>
          </a:prstGeom>
        </p:spPr>
      </p:pic>
    </p:spTree>
    <p:extLst>
      <p:ext uri="{BB962C8B-B14F-4D97-AF65-F5344CB8AC3E}">
        <p14:creationId xmlns:p14="http://schemas.microsoft.com/office/powerpoint/2010/main" val="4143007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5562600" y="3576661"/>
            <a:ext cx="3461971" cy="3000787"/>
          </a:xfrm>
          <a:prstGeom prst="rect">
            <a:avLst/>
          </a:prstGeom>
        </p:spPr>
      </p:pic>
      <p:sp>
        <p:nvSpPr>
          <p:cNvPr id="2" name="Title 1"/>
          <p:cNvSpPr>
            <a:spLocks noGrp="1"/>
          </p:cNvSpPr>
          <p:nvPr>
            <p:ph type="title"/>
          </p:nvPr>
        </p:nvSpPr>
        <p:spPr>
          <a:xfrm>
            <a:off x="457200" y="324439"/>
            <a:ext cx="8229600" cy="990600"/>
          </a:xfrm>
        </p:spPr>
        <p:txBody>
          <a:bodyPr/>
          <a:lstStyle/>
          <a:p>
            <a:r>
              <a:rPr lang="en-US" dirty="0" smtClean="0"/>
              <a:t>Constructors in Action</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6</a:t>
            </a:fld>
            <a:endParaRPr lang="en-US"/>
          </a:p>
        </p:txBody>
      </p:sp>
      <p:sp>
        <p:nvSpPr>
          <p:cNvPr id="12" name="TextBox 11"/>
          <p:cNvSpPr txBox="1"/>
          <p:nvPr/>
        </p:nvSpPr>
        <p:spPr>
          <a:xfrm>
            <a:off x="381000" y="1447800"/>
            <a:ext cx="3505200" cy="4114800"/>
          </a:xfrm>
          <a:prstGeom prst="rect">
            <a:avLst/>
          </a:prstGeom>
          <a:noFill/>
          <a:ln>
            <a:noFill/>
          </a:ln>
          <a:effectLst/>
        </p:spPr>
        <p:txBody>
          <a:bodyPr wrap="none" rtlCol="0">
            <a:noAutofit/>
          </a:bodyPr>
          <a:lstStyle/>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Point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&lt;&lt; </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"In constructor 1"</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        x</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        y</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Point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nx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ny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&lt;&lt; </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"In constructor 2"</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nx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ny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p:cNvSpPr txBox="1"/>
          <p:nvPr/>
        </p:nvSpPr>
        <p:spPr>
          <a:xfrm>
            <a:off x="4648200" y="1447800"/>
            <a:ext cx="4038600" cy="2118701"/>
          </a:xfrm>
          <a:prstGeom prst="rect">
            <a:avLst/>
          </a:prstGeom>
          <a:noFill/>
          <a:ln>
            <a:noFill/>
          </a:ln>
          <a:effectLst/>
        </p:spPr>
        <p:txBody>
          <a:bodyPr wrap="none" rtlCol="0">
            <a:noAutofit/>
          </a:bodyPr>
          <a:lstStyle/>
          <a:p>
            <a:pPr>
              <a:lnSpc>
                <a:spcPct val="115000"/>
              </a:lnSpc>
            </a:pP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main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p = Point(1,2</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&lt;&lt;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p.getX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p.getY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5032"/>
                </a:solidFill>
                <a:latin typeface="Consolas" panose="020B0609020204030204" pitchFamily="49" charset="0"/>
                <a:ea typeface="Calibri" panose="020F0502020204030204" pitchFamily="34" charset="0"/>
                <a:cs typeface="Consolas" panose="020B0609020204030204" pitchFamily="49" charset="0"/>
              </a:rPr>
              <a:t>    Point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q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(3,4);</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&lt;&lt; q-&gt;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q-&gt;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5032"/>
                </a:solidFill>
                <a:latin typeface="Consolas" panose="020B0609020204030204" pitchFamily="49" charset="0"/>
                <a:ea typeface="Calibri" panose="020F0502020204030204" pitchFamily="34" charset="0"/>
                <a:cs typeface="Consolas" panose="020B0609020204030204" pitchFamily="49" charset="0"/>
              </a:rPr>
              <a:t>    Point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r = Point(2</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&lt;&lt;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r.getX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r.getY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Box 22"/>
          <p:cNvSpPr txBox="1"/>
          <p:nvPr/>
        </p:nvSpPr>
        <p:spPr>
          <a:xfrm>
            <a:off x="6339840" y="3860459"/>
            <a:ext cx="2164080" cy="2428581"/>
          </a:xfrm>
          <a:prstGeom prst="rect">
            <a:avLst/>
          </a:prstGeom>
          <a:noFill/>
          <a:ln>
            <a:noFill/>
          </a:ln>
          <a:effectLst/>
        </p:spPr>
        <p:txBody>
          <a:bodyPr wrap="none" rtlCol="0">
            <a:noAutofit/>
          </a:bodyPr>
          <a:lstStyle/>
          <a:p>
            <a:r>
              <a:rPr lang="en-US" sz="1600" dirty="0">
                <a:latin typeface="Consolas" panose="020B0609020204030204" pitchFamily="49" charset="0"/>
              </a:rPr>
              <a:t>In constructor 2</a:t>
            </a:r>
          </a:p>
          <a:p>
            <a:r>
              <a:rPr lang="en-US" sz="1600" dirty="0" smtClean="0">
                <a:latin typeface="Consolas" panose="020B0609020204030204" pitchFamily="49" charset="0"/>
              </a:rPr>
              <a:t>1,2</a:t>
            </a:r>
          </a:p>
          <a:p>
            <a:endParaRPr lang="en-US" sz="1600" dirty="0" smtClean="0">
              <a:latin typeface="Consolas" panose="020B0609020204030204" pitchFamily="49" charset="0"/>
            </a:endParaRPr>
          </a:p>
          <a:p>
            <a:r>
              <a:rPr lang="en-US" dirty="0"/>
              <a:t>In constructor 2</a:t>
            </a:r>
          </a:p>
          <a:p>
            <a:r>
              <a:rPr lang="en-US" dirty="0" smtClean="0"/>
              <a:t>3,4</a:t>
            </a:r>
          </a:p>
          <a:p>
            <a:endParaRPr lang="en-US" dirty="0"/>
          </a:p>
          <a:p>
            <a:r>
              <a:rPr lang="en-US" dirty="0"/>
              <a:t>In constructor 1</a:t>
            </a:r>
          </a:p>
          <a:p>
            <a:r>
              <a:rPr lang="en-US" dirty="0"/>
              <a:t>2,2</a:t>
            </a:r>
            <a:endParaRPr lang="en-US" sz="1600" dirty="0">
              <a:effectLst/>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98032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6" end="6"/>
                                            </p:txEl>
                                          </p:spTgt>
                                        </p:tgtEl>
                                        <p:attrNameLst>
                                          <p:attrName>style.visibility</p:attrName>
                                        </p:attrNameLst>
                                      </p:cBhvr>
                                      <p:to>
                                        <p:strVal val="visible"/>
                                      </p:to>
                                    </p:set>
                                    <p:animEffect transition="in" filter="fade">
                                      <p:cBhvr>
                                        <p:cTn id="7" dur="500"/>
                                        <p:tgtEl>
                                          <p:spTgt spid="12">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7" end="7"/>
                                            </p:txEl>
                                          </p:spTgt>
                                        </p:tgtEl>
                                        <p:attrNameLst>
                                          <p:attrName>style.visibility</p:attrName>
                                        </p:attrNameLst>
                                      </p:cBhvr>
                                      <p:to>
                                        <p:strVal val="visible"/>
                                      </p:to>
                                    </p:set>
                                    <p:animEffect transition="in" filter="fade">
                                      <p:cBhvr>
                                        <p:cTn id="10" dur="500"/>
                                        <p:tgtEl>
                                          <p:spTgt spid="12">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xEl>
                                              <p:pRg st="8" end="8"/>
                                            </p:txEl>
                                          </p:spTgt>
                                        </p:tgtEl>
                                        <p:attrNameLst>
                                          <p:attrName>style.visibility</p:attrName>
                                        </p:attrNameLst>
                                      </p:cBhvr>
                                      <p:to>
                                        <p:strVal val="visible"/>
                                      </p:to>
                                    </p:set>
                                    <p:animEffect transition="in" filter="fade">
                                      <p:cBhvr>
                                        <p:cTn id="13" dur="500"/>
                                        <p:tgtEl>
                                          <p:spTgt spid="12">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xEl>
                                              <p:pRg st="9" end="9"/>
                                            </p:txEl>
                                          </p:spTgt>
                                        </p:tgtEl>
                                        <p:attrNameLst>
                                          <p:attrName>style.visibility</p:attrName>
                                        </p:attrNameLst>
                                      </p:cBhvr>
                                      <p:to>
                                        <p:strVal val="visible"/>
                                      </p:to>
                                    </p:set>
                                    <p:animEffect transition="in" filter="fade">
                                      <p:cBhvr>
                                        <p:cTn id="16" dur="500"/>
                                        <p:tgtEl>
                                          <p:spTgt spid="12">
                                            <p:txEl>
                                              <p:pRg st="9" end="9"/>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xEl>
                                              <p:pRg st="10" end="10"/>
                                            </p:txEl>
                                          </p:spTgt>
                                        </p:tgtEl>
                                        <p:attrNameLst>
                                          <p:attrName>style.visibility</p:attrName>
                                        </p:attrNameLst>
                                      </p:cBhvr>
                                      <p:to>
                                        <p:strVal val="visible"/>
                                      </p:to>
                                    </p:set>
                                    <p:animEffect transition="in" filter="fade">
                                      <p:cBhvr>
                                        <p:cTn id="19" dur="500"/>
                                        <p:tgtEl>
                                          <p:spTgt spid="12">
                                            <p:txEl>
                                              <p:pRg st="10" end="1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xEl>
                                              <p:pRg st="12" end="12"/>
                                            </p:txEl>
                                          </p:spTgt>
                                        </p:tgtEl>
                                        <p:attrNameLst>
                                          <p:attrName>style.visibility</p:attrName>
                                        </p:attrNameLst>
                                      </p:cBhvr>
                                      <p:to>
                                        <p:strVal val="visible"/>
                                      </p:to>
                                    </p:set>
                                    <p:animEffect transition="in" filter="fade">
                                      <p:cBhvr>
                                        <p:cTn id="24" dur="500"/>
                                        <p:tgtEl>
                                          <p:spTgt spid="12">
                                            <p:txEl>
                                              <p:pRg st="12" end="1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xEl>
                                              <p:pRg st="13" end="13"/>
                                            </p:txEl>
                                          </p:spTgt>
                                        </p:tgtEl>
                                        <p:attrNameLst>
                                          <p:attrName>style.visibility</p:attrName>
                                        </p:attrNameLst>
                                      </p:cBhvr>
                                      <p:to>
                                        <p:strVal val="visible"/>
                                      </p:to>
                                    </p:set>
                                    <p:animEffect transition="in" filter="fade">
                                      <p:cBhvr>
                                        <p:cTn id="27" dur="500"/>
                                        <p:tgtEl>
                                          <p:spTgt spid="12">
                                            <p:txEl>
                                              <p:pRg st="13" end="1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xEl>
                                              <p:pRg st="14" end="14"/>
                                            </p:txEl>
                                          </p:spTgt>
                                        </p:tgtEl>
                                        <p:attrNameLst>
                                          <p:attrName>style.visibility</p:attrName>
                                        </p:attrNameLst>
                                      </p:cBhvr>
                                      <p:to>
                                        <p:strVal val="visible"/>
                                      </p:to>
                                    </p:set>
                                    <p:animEffect transition="in" filter="fade">
                                      <p:cBhvr>
                                        <p:cTn id="30" dur="500"/>
                                        <p:tgtEl>
                                          <p:spTgt spid="12">
                                            <p:txEl>
                                              <p:pRg st="14" end="1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xEl>
                                              <p:pRg st="15" end="15"/>
                                            </p:txEl>
                                          </p:spTgt>
                                        </p:tgtEl>
                                        <p:attrNameLst>
                                          <p:attrName>style.visibility</p:attrName>
                                        </p:attrNameLst>
                                      </p:cBhvr>
                                      <p:to>
                                        <p:strVal val="visible"/>
                                      </p:to>
                                    </p:set>
                                    <p:animEffect transition="in" filter="fade">
                                      <p:cBhvr>
                                        <p:cTn id="33" dur="500"/>
                                        <p:tgtEl>
                                          <p:spTgt spid="12">
                                            <p:txEl>
                                              <p:pRg st="15" end="15"/>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xEl>
                                              <p:pRg st="16" end="16"/>
                                            </p:txEl>
                                          </p:spTgt>
                                        </p:tgtEl>
                                        <p:attrNameLst>
                                          <p:attrName>style.visibility</p:attrName>
                                        </p:attrNameLst>
                                      </p:cBhvr>
                                      <p:to>
                                        <p:strVal val="visible"/>
                                      </p:to>
                                    </p:set>
                                    <p:animEffect transition="in" filter="fade">
                                      <p:cBhvr>
                                        <p:cTn id="36" dur="500"/>
                                        <p:tgtEl>
                                          <p:spTgt spid="12">
                                            <p:txEl>
                                              <p:pRg st="16" end="1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xEl>
                                              <p:pRg st="2" end="2"/>
                                            </p:txEl>
                                          </p:spTgt>
                                        </p:tgtEl>
                                        <p:attrNameLst>
                                          <p:attrName>style.visibility</p:attrName>
                                        </p:attrNameLst>
                                      </p:cBhvr>
                                      <p:to>
                                        <p:strVal val="visible"/>
                                      </p:to>
                                    </p:set>
                                    <p:animEffect transition="in" filter="fade">
                                      <p:cBhvr>
                                        <p:cTn id="41" dur="500"/>
                                        <p:tgtEl>
                                          <p:spTgt spid="14">
                                            <p:txEl>
                                              <p:pRg st="2" end="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4">
                                            <p:txEl>
                                              <p:pRg st="3" end="3"/>
                                            </p:txEl>
                                          </p:spTgt>
                                        </p:tgtEl>
                                        <p:attrNameLst>
                                          <p:attrName>style.visibility</p:attrName>
                                        </p:attrNameLst>
                                      </p:cBhvr>
                                      <p:to>
                                        <p:strVal val="visible"/>
                                      </p:to>
                                    </p:set>
                                    <p:animEffect transition="in" filter="fade">
                                      <p:cBhvr>
                                        <p:cTn id="44" dur="500"/>
                                        <p:tgtEl>
                                          <p:spTgt spid="14">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1+#ppt_w/2"/>
                                          </p:val>
                                        </p:tav>
                                        <p:tav tm="100000">
                                          <p:val>
                                            <p:strVal val="#ppt_x"/>
                                          </p:val>
                                        </p:tav>
                                      </p:tavLst>
                                    </p:anim>
                                    <p:anim calcmode="lin" valueType="num">
                                      <p:cBhvr additive="base">
                                        <p:cTn id="50" dur="500" fill="hold"/>
                                        <p:tgtEl>
                                          <p:spTgt spid="7"/>
                                        </p:tgtEl>
                                        <p:attrNameLst>
                                          <p:attrName>ppt_y</p:attrName>
                                        </p:attrNameLst>
                                      </p:cBhvr>
                                      <p:tavLst>
                                        <p:tav tm="0">
                                          <p:val>
                                            <p:strVal val="#ppt_y"/>
                                          </p:val>
                                        </p:tav>
                                        <p:tav tm="100000">
                                          <p:val>
                                            <p:strVal val="#ppt_y"/>
                                          </p:val>
                                        </p:tav>
                                      </p:tavLst>
                                    </p:anim>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23">
                                            <p:txEl>
                                              <p:pRg st="0" end="0"/>
                                            </p:txEl>
                                          </p:spTgt>
                                        </p:tgtEl>
                                        <p:attrNameLst>
                                          <p:attrName>style.visibility</p:attrName>
                                        </p:attrNameLst>
                                      </p:cBhvr>
                                      <p:to>
                                        <p:strVal val="visible"/>
                                      </p:to>
                                    </p:set>
                                    <p:animEffect transition="in" filter="fade">
                                      <p:cBhvr>
                                        <p:cTn id="54" dur="500"/>
                                        <p:tgtEl>
                                          <p:spTgt spid="23">
                                            <p:txEl>
                                              <p:pRg st="0" end="0"/>
                                            </p:txEl>
                                          </p:spTgt>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23">
                                            <p:txEl>
                                              <p:pRg st="1" end="1"/>
                                            </p:txEl>
                                          </p:spTgt>
                                        </p:tgtEl>
                                        <p:attrNameLst>
                                          <p:attrName>style.visibility</p:attrName>
                                        </p:attrNameLst>
                                      </p:cBhvr>
                                      <p:to>
                                        <p:strVal val="visible"/>
                                      </p:to>
                                    </p:set>
                                    <p:animEffect transition="in" filter="fade">
                                      <p:cBhvr>
                                        <p:cTn id="58" dur="500"/>
                                        <p:tgtEl>
                                          <p:spTgt spid="23">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xEl>
                                              <p:pRg st="5" end="5"/>
                                            </p:txEl>
                                          </p:spTgt>
                                        </p:tgtEl>
                                        <p:attrNameLst>
                                          <p:attrName>style.visibility</p:attrName>
                                        </p:attrNameLst>
                                      </p:cBhvr>
                                      <p:to>
                                        <p:strVal val="visible"/>
                                      </p:to>
                                    </p:set>
                                    <p:animEffect transition="in" filter="fade">
                                      <p:cBhvr>
                                        <p:cTn id="63" dur="500"/>
                                        <p:tgtEl>
                                          <p:spTgt spid="14">
                                            <p:txEl>
                                              <p:pRg st="5" end="5"/>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14">
                                            <p:txEl>
                                              <p:pRg st="6" end="6"/>
                                            </p:txEl>
                                          </p:spTgt>
                                        </p:tgtEl>
                                        <p:attrNameLst>
                                          <p:attrName>style.visibility</p:attrName>
                                        </p:attrNameLst>
                                      </p:cBhvr>
                                      <p:to>
                                        <p:strVal val="visible"/>
                                      </p:to>
                                    </p:set>
                                    <p:animEffect transition="in" filter="fade">
                                      <p:cBhvr>
                                        <p:cTn id="66" dur="500"/>
                                        <p:tgtEl>
                                          <p:spTgt spid="14">
                                            <p:txEl>
                                              <p:pRg st="6" end="6"/>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3">
                                            <p:txEl>
                                              <p:pRg st="3" end="3"/>
                                            </p:txEl>
                                          </p:spTgt>
                                        </p:tgtEl>
                                        <p:attrNameLst>
                                          <p:attrName>style.visibility</p:attrName>
                                        </p:attrNameLst>
                                      </p:cBhvr>
                                      <p:to>
                                        <p:strVal val="visible"/>
                                      </p:to>
                                    </p:set>
                                    <p:animEffect transition="in" filter="fade">
                                      <p:cBhvr>
                                        <p:cTn id="71" dur="500"/>
                                        <p:tgtEl>
                                          <p:spTgt spid="23">
                                            <p:txEl>
                                              <p:pRg st="3" end="3"/>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23">
                                            <p:txEl>
                                              <p:pRg st="4" end="4"/>
                                            </p:txEl>
                                          </p:spTgt>
                                        </p:tgtEl>
                                        <p:attrNameLst>
                                          <p:attrName>style.visibility</p:attrName>
                                        </p:attrNameLst>
                                      </p:cBhvr>
                                      <p:to>
                                        <p:strVal val="visible"/>
                                      </p:to>
                                    </p:set>
                                    <p:animEffect transition="in" filter="fade">
                                      <p:cBhvr>
                                        <p:cTn id="74" dur="500"/>
                                        <p:tgtEl>
                                          <p:spTgt spid="23">
                                            <p:txEl>
                                              <p:pRg st="4" end="4"/>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4">
                                            <p:txEl>
                                              <p:pRg st="8" end="8"/>
                                            </p:txEl>
                                          </p:spTgt>
                                        </p:tgtEl>
                                        <p:attrNameLst>
                                          <p:attrName>style.visibility</p:attrName>
                                        </p:attrNameLst>
                                      </p:cBhvr>
                                      <p:to>
                                        <p:strVal val="visible"/>
                                      </p:to>
                                    </p:set>
                                    <p:animEffect transition="in" filter="fade">
                                      <p:cBhvr>
                                        <p:cTn id="79" dur="500"/>
                                        <p:tgtEl>
                                          <p:spTgt spid="14">
                                            <p:txEl>
                                              <p:pRg st="8" end="8"/>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4">
                                            <p:txEl>
                                              <p:pRg st="9" end="9"/>
                                            </p:txEl>
                                          </p:spTgt>
                                        </p:tgtEl>
                                        <p:attrNameLst>
                                          <p:attrName>style.visibility</p:attrName>
                                        </p:attrNameLst>
                                      </p:cBhvr>
                                      <p:to>
                                        <p:strVal val="visible"/>
                                      </p:to>
                                    </p:set>
                                    <p:animEffect transition="in" filter="fade">
                                      <p:cBhvr>
                                        <p:cTn id="82" dur="500"/>
                                        <p:tgtEl>
                                          <p:spTgt spid="14">
                                            <p:txEl>
                                              <p:pRg st="9" end="9"/>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xEl>
                                              <p:pRg st="6" end="6"/>
                                            </p:txEl>
                                          </p:spTgt>
                                        </p:tgtEl>
                                        <p:attrNameLst>
                                          <p:attrName>style.visibility</p:attrName>
                                        </p:attrNameLst>
                                      </p:cBhvr>
                                      <p:to>
                                        <p:strVal val="visible"/>
                                      </p:to>
                                    </p:set>
                                    <p:animEffect transition="in" filter="fade">
                                      <p:cBhvr>
                                        <p:cTn id="87" dur="500"/>
                                        <p:tgtEl>
                                          <p:spTgt spid="23">
                                            <p:txEl>
                                              <p:pRg st="6" end="6"/>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23">
                                            <p:txEl>
                                              <p:pRg st="7" end="7"/>
                                            </p:txEl>
                                          </p:spTgt>
                                        </p:tgtEl>
                                        <p:attrNameLst>
                                          <p:attrName>style.visibility</p:attrName>
                                        </p:attrNameLst>
                                      </p:cBhvr>
                                      <p:to>
                                        <p:strVal val="visible"/>
                                      </p:to>
                                    </p:set>
                                    <p:animEffect transition="in" filter="fade">
                                      <p:cBhvr>
                                        <p:cTn id="90" dur="500"/>
                                        <p:tgtEl>
                                          <p:spTgt spid="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No Arguments</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7</a:t>
            </a:fld>
            <a:endParaRPr lang="en-US"/>
          </a:p>
        </p:txBody>
      </p:sp>
      <p:sp>
        <p:nvSpPr>
          <p:cNvPr id="16" name="TextBox 15"/>
          <p:cNvSpPr txBox="1"/>
          <p:nvPr/>
        </p:nvSpPr>
        <p:spPr>
          <a:xfrm>
            <a:off x="381000" y="1447800"/>
            <a:ext cx="3733800" cy="3429000"/>
          </a:xfrm>
          <a:prstGeom prst="rect">
            <a:avLst/>
          </a:prstGeom>
          <a:noFill/>
          <a:ln>
            <a:noFill/>
          </a:ln>
          <a:effectLst/>
        </p:spPr>
        <p:txBody>
          <a:bodyPr wrap="none" rtlCol="0">
            <a:noAutofit/>
          </a:bodyPr>
          <a:lstStyle/>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latin typeface="Consolas" panose="020B0609020204030204" pitchFamily="49" charset="0"/>
                <a:ea typeface="Calibri" panose="020F0502020204030204" pitchFamily="34" charset="0"/>
                <a:cs typeface="Consolas" panose="020B0609020204030204" pitchFamily="49" charset="0"/>
              </a:rPr>
              <a:t> </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latin typeface="Consolas" panose="020B0609020204030204" pitchFamily="49" charset="0"/>
                <a:ea typeface="Calibri" panose="020F0502020204030204" pitchFamily="34" charset="0"/>
                <a:cs typeface="Consolas" panose="020B0609020204030204" pitchFamily="49" charset="0"/>
              </a:rPr>
              <a:t> </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smtClean="0">
                <a:latin typeface="Consolas" panose="020B0609020204030204" pitchFamily="49" charset="0"/>
                <a:ea typeface="Calibri" panose="020F0502020204030204" pitchFamily="34" charset="0"/>
                <a:cs typeface="Consolas" panose="020B0609020204030204" pitchFamily="49" charset="0"/>
              </a:rPr>
              <a:t> </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latin typeface="Consolas" panose="020B0609020204030204" pitchFamily="49" charset="0"/>
                <a:ea typeface="Calibri" panose="020F0502020204030204" pitchFamily="34" charset="0"/>
                <a:cs typeface="Consolas" panose="020B0609020204030204" pitchFamily="49" charset="0"/>
              </a:rPr>
              <a:t> </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getY</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latin typeface="Consolas" panose="020B0609020204030204" pitchFamily="49" charset="0"/>
                <a:ea typeface="Calibri" panose="020F0502020204030204" pitchFamily="34" charset="0"/>
                <a:cs typeface="Consolas" panose="020B0609020204030204" pitchFamily="49" charset="0"/>
              </a:rPr>
              <a:t> </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15000"/>
              </a:lnSpc>
            </a:pPr>
            <a:endPar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15000"/>
              </a:lnSpc>
            </a:pP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main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s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s-&gt;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s-&gt;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US" sz="10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4"/>
          <a:stretch>
            <a:fillRect/>
          </a:stretch>
        </p:blipFill>
        <p:spPr>
          <a:xfrm>
            <a:off x="457200" y="4876800"/>
            <a:ext cx="2219048" cy="1304762"/>
          </a:xfrm>
          <a:prstGeom prst="rect">
            <a:avLst/>
          </a:prstGeom>
        </p:spPr>
      </p:pic>
      <p:sp>
        <p:nvSpPr>
          <p:cNvPr id="17" name="TextBox 16"/>
          <p:cNvSpPr txBox="1"/>
          <p:nvPr/>
        </p:nvSpPr>
        <p:spPr>
          <a:xfrm>
            <a:off x="4800600" y="1447800"/>
            <a:ext cx="3733800" cy="4733762"/>
          </a:xfrm>
          <a:prstGeom prst="rect">
            <a:avLst/>
          </a:prstGeom>
          <a:noFill/>
          <a:ln>
            <a:noFill/>
          </a:ln>
          <a:effectLst/>
        </p:spPr>
        <p:txBody>
          <a:bodyPr wrap="none" rtlCol="0">
            <a:noAutofit/>
          </a:bodyPr>
          <a:lstStyle/>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latin typeface="Consolas" panose="020B0609020204030204" pitchFamily="49" charset="0"/>
                <a:ea typeface="Calibri" panose="020F0502020204030204" pitchFamily="34" charset="0"/>
                <a:cs typeface="Consolas" panose="020B0609020204030204" pitchFamily="49" charset="0"/>
              </a:rPr>
              <a:t> </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latin typeface="Consolas" panose="020B0609020204030204" pitchFamily="49" charset="0"/>
                <a:ea typeface="Calibri" panose="020F0502020204030204" pitchFamily="34" charset="0"/>
                <a:cs typeface="Consolas" panose="020B0609020204030204" pitchFamily="49" charset="0"/>
              </a:rPr>
              <a:t> </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smtClean="0">
                <a:latin typeface="Consolas" panose="020B0609020204030204" pitchFamily="49" charset="0"/>
                <a:ea typeface="Calibri" panose="020F0502020204030204" pitchFamily="34" charset="0"/>
                <a:cs typeface="Consolas" panose="020B0609020204030204" pitchFamily="49" charset="0"/>
              </a:rPr>
              <a:t> </a:t>
            </a:r>
          </a:p>
          <a:p>
            <a:pPr>
              <a:lnSpc>
                <a:spcPct val="115000"/>
              </a:lnSpc>
            </a:pPr>
            <a:endParaRPr lang="en-US" sz="1000" dirty="0" smtClean="0">
              <a:latin typeface="Consolas" panose="020B0609020204030204" pitchFamily="49" charset="0"/>
              <a:ea typeface="Calibri" panose="020F0502020204030204" pitchFamily="34" charset="0"/>
              <a:cs typeface="Consolas" panose="020B0609020204030204" pitchFamily="49" charset="0"/>
            </a:endParaRPr>
          </a:p>
          <a:p>
            <a:pPr>
              <a:lnSpc>
                <a:spcPct val="115000"/>
              </a:lnSpc>
            </a:pPr>
            <a:r>
              <a:rPr lang="en-US" sz="10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Point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"In constructor 1"</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        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        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latin typeface="Consolas" panose="020B0609020204030204" pitchFamily="49" charset="0"/>
                <a:ea typeface="Calibri" panose="020F0502020204030204" pitchFamily="34" charset="0"/>
                <a:cs typeface="Consolas" panose="020B0609020204030204" pitchFamily="49" charset="0"/>
              </a:rPr>
              <a:t> </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getY</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latin typeface="Consolas" panose="020B0609020204030204" pitchFamily="49" charset="0"/>
                <a:ea typeface="Calibri" panose="020F0502020204030204" pitchFamily="34" charset="0"/>
                <a:cs typeface="Consolas" panose="020B0609020204030204" pitchFamily="49" charset="0"/>
              </a:rPr>
              <a:t> </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15000"/>
              </a:lnSpc>
            </a:pPr>
            <a:endPar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15000"/>
              </a:lnSpc>
            </a:pPr>
            <a:endPar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15000"/>
              </a:lnSpc>
            </a:pP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main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s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s-&gt;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s-&gt;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US" sz="10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5"/>
          <a:stretch>
            <a:fillRect/>
          </a:stretch>
        </p:blipFill>
        <p:spPr>
          <a:xfrm>
            <a:off x="6248400" y="5333943"/>
            <a:ext cx="2104762" cy="390476"/>
          </a:xfrm>
          <a:prstGeom prst="rect">
            <a:avLst/>
          </a:prstGeom>
        </p:spPr>
      </p:pic>
      <p:pic>
        <p:nvPicPr>
          <p:cNvPr id="7" name="Picture 6"/>
          <p:cNvPicPr>
            <a:picLocks noChangeAspect="1"/>
          </p:cNvPicPr>
          <p:nvPr/>
        </p:nvPicPr>
        <p:blipFill>
          <a:blip r:embed="rId6"/>
          <a:stretch>
            <a:fillRect/>
          </a:stretch>
        </p:blipFill>
        <p:spPr>
          <a:xfrm>
            <a:off x="4824495" y="5185175"/>
            <a:ext cx="128505" cy="128505"/>
          </a:xfrm>
          <a:prstGeom prst="rect">
            <a:avLst/>
          </a:prstGeom>
        </p:spPr>
      </p:pic>
    </p:spTree>
    <p:extLst>
      <p:ext uri="{BB962C8B-B14F-4D97-AF65-F5344CB8AC3E}">
        <p14:creationId xmlns:p14="http://schemas.microsoft.com/office/powerpoint/2010/main" val="2985864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14" end="14"/>
                                            </p:txEl>
                                          </p:spTgt>
                                        </p:tgtEl>
                                        <p:attrNameLst>
                                          <p:attrName>style.visibility</p:attrName>
                                        </p:attrNameLst>
                                      </p:cBhvr>
                                      <p:to>
                                        <p:strVal val="visible"/>
                                      </p:to>
                                    </p:set>
                                    <p:animEffect transition="in" filter="fade">
                                      <p:cBhvr>
                                        <p:cTn id="7" dur="500"/>
                                        <p:tgtEl>
                                          <p:spTgt spid="16">
                                            <p:txEl>
                                              <p:pRg st="14" end="1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5" end="15"/>
                                            </p:txEl>
                                          </p:spTgt>
                                        </p:tgtEl>
                                        <p:attrNameLst>
                                          <p:attrName>style.visibility</p:attrName>
                                        </p:attrNameLst>
                                      </p:cBhvr>
                                      <p:to>
                                        <p:strVal val="visible"/>
                                      </p:to>
                                    </p:set>
                                    <p:animEffect transition="in" filter="fade">
                                      <p:cBhvr>
                                        <p:cTn id="10" dur="500"/>
                                        <p:tgtEl>
                                          <p:spTgt spid="16">
                                            <p:txEl>
                                              <p:pRg st="15" end="1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xEl>
                                              <p:pRg st="1" end="1"/>
                                            </p:txEl>
                                          </p:spTgt>
                                        </p:tgtEl>
                                        <p:attrNameLst>
                                          <p:attrName>style.visibility</p:attrName>
                                        </p:attrNameLst>
                                      </p:cBhvr>
                                      <p:to>
                                        <p:strVal val="visible"/>
                                      </p:to>
                                    </p:set>
                                    <p:animEffect transition="in" filter="fade">
                                      <p:cBhvr>
                                        <p:cTn id="23" dur="500"/>
                                        <p:tgtEl>
                                          <p:spTgt spid="17">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xEl>
                                              <p:pRg st="2" end="2"/>
                                            </p:txEl>
                                          </p:spTgt>
                                        </p:tgtEl>
                                        <p:attrNameLst>
                                          <p:attrName>style.visibility</p:attrName>
                                        </p:attrNameLst>
                                      </p:cBhvr>
                                      <p:to>
                                        <p:strVal val="visible"/>
                                      </p:to>
                                    </p:set>
                                    <p:animEffect transition="in" filter="fade">
                                      <p:cBhvr>
                                        <p:cTn id="26" dur="500"/>
                                        <p:tgtEl>
                                          <p:spTgt spid="17">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xEl>
                                              <p:pRg st="3" end="3"/>
                                            </p:txEl>
                                          </p:spTgt>
                                        </p:tgtEl>
                                        <p:attrNameLst>
                                          <p:attrName>style.visibility</p:attrName>
                                        </p:attrNameLst>
                                      </p:cBhvr>
                                      <p:to>
                                        <p:strVal val="visible"/>
                                      </p:to>
                                    </p:set>
                                    <p:animEffect transition="in" filter="fade">
                                      <p:cBhvr>
                                        <p:cTn id="29" dur="500"/>
                                        <p:tgtEl>
                                          <p:spTgt spid="17">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xEl>
                                              <p:pRg st="4" end="4"/>
                                            </p:txEl>
                                          </p:spTgt>
                                        </p:tgtEl>
                                        <p:attrNameLst>
                                          <p:attrName>style.visibility</p:attrName>
                                        </p:attrNameLst>
                                      </p:cBhvr>
                                      <p:to>
                                        <p:strVal val="visible"/>
                                      </p:to>
                                    </p:set>
                                    <p:animEffect transition="in" filter="fade">
                                      <p:cBhvr>
                                        <p:cTn id="32" dur="500"/>
                                        <p:tgtEl>
                                          <p:spTgt spid="17">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xEl>
                                              <p:pRg st="5" end="5"/>
                                            </p:txEl>
                                          </p:spTgt>
                                        </p:tgtEl>
                                        <p:attrNameLst>
                                          <p:attrName>style.visibility</p:attrName>
                                        </p:attrNameLst>
                                      </p:cBhvr>
                                      <p:to>
                                        <p:strVal val="visible"/>
                                      </p:to>
                                    </p:set>
                                    <p:animEffect transition="in" filter="fade">
                                      <p:cBhvr>
                                        <p:cTn id="35" dur="500"/>
                                        <p:tgtEl>
                                          <p:spTgt spid="17">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xEl>
                                              <p:pRg st="7" end="7"/>
                                            </p:txEl>
                                          </p:spTgt>
                                        </p:tgtEl>
                                        <p:attrNameLst>
                                          <p:attrName>style.visibility</p:attrName>
                                        </p:attrNameLst>
                                      </p:cBhvr>
                                      <p:to>
                                        <p:strVal val="visible"/>
                                      </p:to>
                                    </p:set>
                                    <p:animEffect transition="in" filter="fade">
                                      <p:cBhvr>
                                        <p:cTn id="38" dur="500"/>
                                        <p:tgtEl>
                                          <p:spTgt spid="17">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xEl>
                                              <p:pRg st="8" end="8"/>
                                            </p:txEl>
                                          </p:spTgt>
                                        </p:tgtEl>
                                        <p:attrNameLst>
                                          <p:attrName>style.visibility</p:attrName>
                                        </p:attrNameLst>
                                      </p:cBhvr>
                                      <p:to>
                                        <p:strVal val="visible"/>
                                      </p:to>
                                    </p:set>
                                    <p:animEffect transition="in" filter="fade">
                                      <p:cBhvr>
                                        <p:cTn id="41" dur="500"/>
                                        <p:tgtEl>
                                          <p:spTgt spid="17">
                                            <p:txEl>
                                              <p:pRg st="8" end="8"/>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xEl>
                                              <p:pRg st="9" end="9"/>
                                            </p:txEl>
                                          </p:spTgt>
                                        </p:tgtEl>
                                        <p:attrNameLst>
                                          <p:attrName>style.visibility</p:attrName>
                                        </p:attrNameLst>
                                      </p:cBhvr>
                                      <p:to>
                                        <p:strVal val="visible"/>
                                      </p:to>
                                    </p:set>
                                    <p:animEffect transition="in" filter="fade">
                                      <p:cBhvr>
                                        <p:cTn id="44" dur="500"/>
                                        <p:tgtEl>
                                          <p:spTgt spid="17">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xEl>
                                              <p:pRg st="10" end="10"/>
                                            </p:txEl>
                                          </p:spTgt>
                                        </p:tgtEl>
                                        <p:attrNameLst>
                                          <p:attrName>style.visibility</p:attrName>
                                        </p:attrNameLst>
                                      </p:cBhvr>
                                      <p:to>
                                        <p:strVal val="visible"/>
                                      </p:to>
                                    </p:set>
                                    <p:animEffect transition="in" filter="fade">
                                      <p:cBhvr>
                                        <p:cTn id="47" dur="500"/>
                                        <p:tgtEl>
                                          <p:spTgt spid="17">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xEl>
                                              <p:pRg st="11" end="11"/>
                                            </p:txEl>
                                          </p:spTgt>
                                        </p:tgtEl>
                                        <p:attrNameLst>
                                          <p:attrName>style.visibility</p:attrName>
                                        </p:attrNameLst>
                                      </p:cBhvr>
                                      <p:to>
                                        <p:strVal val="visible"/>
                                      </p:to>
                                    </p:set>
                                    <p:animEffect transition="in" filter="fade">
                                      <p:cBhvr>
                                        <p:cTn id="50" dur="500"/>
                                        <p:tgtEl>
                                          <p:spTgt spid="17">
                                            <p:txEl>
                                              <p:pRg st="11" end="11"/>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xEl>
                                              <p:pRg st="12" end="12"/>
                                            </p:txEl>
                                          </p:spTgt>
                                        </p:tgtEl>
                                        <p:attrNameLst>
                                          <p:attrName>style.visibility</p:attrName>
                                        </p:attrNameLst>
                                      </p:cBhvr>
                                      <p:to>
                                        <p:strVal val="visible"/>
                                      </p:to>
                                    </p:set>
                                    <p:animEffect transition="in" filter="fade">
                                      <p:cBhvr>
                                        <p:cTn id="53" dur="500"/>
                                        <p:tgtEl>
                                          <p:spTgt spid="17">
                                            <p:txEl>
                                              <p:pRg st="12" end="12"/>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7">
                                            <p:txEl>
                                              <p:pRg st="13" end="13"/>
                                            </p:txEl>
                                          </p:spTgt>
                                        </p:tgtEl>
                                        <p:attrNameLst>
                                          <p:attrName>style.visibility</p:attrName>
                                        </p:attrNameLst>
                                      </p:cBhvr>
                                      <p:to>
                                        <p:strVal val="visible"/>
                                      </p:to>
                                    </p:set>
                                    <p:animEffect transition="in" filter="fade">
                                      <p:cBhvr>
                                        <p:cTn id="56" dur="500"/>
                                        <p:tgtEl>
                                          <p:spTgt spid="17">
                                            <p:txEl>
                                              <p:pRg st="13" end="13"/>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17">
                                            <p:txEl>
                                              <p:pRg st="14" end="14"/>
                                            </p:txEl>
                                          </p:spTgt>
                                        </p:tgtEl>
                                        <p:attrNameLst>
                                          <p:attrName>style.visibility</p:attrName>
                                        </p:attrNameLst>
                                      </p:cBhvr>
                                      <p:to>
                                        <p:strVal val="visible"/>
                                      </p:to>
                                    </p:set>
                                    <p:animEffect transition="in" filter="fade">
                                      <p:cBhvr>
                                        <p:cTn id="59" dur="500"/>
                                        <p:tgtEl>
                                          <p:spTgt spid="17">
                                            <p:txEl>
                                              <p:pRg st="14" end="14"/>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17">
                                            <p:txEl>
                                              <p:pRg st="15" end="15"/>
                                            </p:txEl>
                                          </p:spTgt>
                                        </p:tgtEl>
                                        <p:attrNameLst>
                                          <p:attrName>style.visibility</p:attrName>
                                        </p:attrNameLst>
                                      </p:cBhvr>
                                      <p:to>
                                        <p:strVal val="visible"/>
                                      </p:to>
                                    </p:set>
                                    <p:animEffect transition="in" filter="fade">
                                      <p:cBhvr>
                                        <p:cTn id="62" dur="500"/>
                                        <p:tgtEl>
                                          <p:spTgt spid="17">
                                            <p:txEl>
                                              <p:pRg st="15" end="15"/>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17">
                                            <p:txEl>
                                              <p:pRg st="16" end="16"/>
                                            </p:txEl>
                                          </p:spTgt>
                                        </p:tgtEl>
                                        <p:attrNameLst>
                                          <p:attrName>style.visibility</p:attrName>
                                        </p:attrNameLst>
                                      </p:cBhvr>
                                      <p:to>
                                        <p:strVal val="visible"/>
                                      </p:to>
                                    </p:set>
                                    <p:animEffect transition="in" filter="fade">
                                      <p:cBhvr>
                                        <p:cTn id="65" dur="500"/>
                                        <p:tgtEl>
                                          <p:spTgt spid="17">
                                            <p:txEl>
                                              <p:pRg st="16" end="16"/>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7">
                                            <p:txEl>
                                              <p:pRg st="19" end="19"/>
                                            </p:txEl>
                                          </p:spTgt>
                                        </p:tgtEl>
                                        <p:attrNameLst>
                                          <p:attrName>style.visibility</p:attrName>
                                        </p:attrNameLst>
                                      </p:cBhvr>
                                      <p:to>
                                        <p:strVal val="visible"/>
                                      </p:to>
                                    </p:set>
                                    <p:animEffect transition="in" filter="fade">
                                      <p:cBhvr>
                                        <p:cTn id="68" dur="500"/>
                                        <p:tgtEl>
                                          <p:spTgt spid="17">
                                            <p:txEl>
                                              <p:pRg st="19" end="19"/>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17">
                                            <p:txEl>
                                              <p:pRg st="24" end="24"/>
                                            </p:txEl>
                                          </p:spTgt>
                                        </p:tgtEl>
                                        <p:attrNameLst>
                                          <p:attrName>style.visibility</p:attrName>
                                        </p:attrNameLst>
                                      </p:cBhvr>
                                      <p:to>
                                        <p:strVal val="visible"/>
                                      </p:to>
                                    </p:set>
                                    <p:animEffect transition="in" filter="fade">
                                      <p:cBhvr>
                                        <p:cTn id="71" dur="500"/>
                                        <p:tgtEl>
                                          <p:spTgt spid="17">
                                            <p:txEl>
                                              <p:pRg st="24" end="2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7">
                                            <p:txEl>
                                              <p:pRg st="21" end="21"/>
                                            </p:txEl>
                                          </p:spTgt>
                                        </p:tgtEl>
                                        <p:attrNameLst>
                                          <p:attrName>style.visibility</p:attrName>
                                        </p:attrNameLst>
                                      </p:cBhvr>
                                      <p:to>
                                        <p:strVal val="visible"/>
                                      </p:to>
                                    </p:set>
                                    <p:animEffect transition="in" filter="fade">
                                      <p:cBhvr>
                                        <p:cTn id="76" dur="500"/>
                                        <p:tgtEl>
                                          <p:spTgt spid="17">
                                            <p:txEl>
                                              <p:pRg st="21" end="21"/>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17">
                                            <p:txEl>
                                              <p:pRg st="22" end="22"/>
                                            </p:txEl>
                                          </p:spTgt>
                                        </p:tgtEl>
                                        <p:attrNameLst>
                                          <p:attrName>style.visibility</p:attrName>
                                        </p:attrNameLst>
                                      </p:cBhvr>
                                      <p:to>
                                        <p:strVal val="visible"/>
                                      </p:to>
                                    </p:set>
                                    <p:animEffect transition="in" filter="fade">
                                      <p:cBhvr>
                                        <p:cTn id="79" dur="500"/>
                                        <p:tgtEl>
                                          <p:spTgt spid="17">
                                            <p:txEl>
                                              <p:pRg st="22" end="22"/>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7"/>
                                        </p:tgtEl>
                                        <p:attrNameLst>
                                          <p:attrName>style.visibility</p:attrName>
                                        </p:attrNameLst>
                                      </p:cBhvr>
                                      <p:to>
                                        <p:strVal val="visible"/>
                                      </p:to>
                                    </p:set>
                                    <p:animEffect transition="in" filter="fade">
                                      <p:cBhvr>
                                        <p:cTn id="84" dur="500"/>
                                        <p:tgtEl>
                                          <p:spTgt spid="7"/>
                                        </p:tgtEl>
                                      </p:cBhvr>
                                    </p:animEffect>
                                  </p:childTnLst>
                                </p:cTn>
                              </p:par>
                              <p:par>
                                <p:cTn id="85" presetID="10" presetClass="entr" presetSubtype="0" fill="hold" nodeType="with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fade">
                                      <p:cBhvr>
                                        <p:cTn id="8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Short Form</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8</a:t>
            </a:fld>
            <a:endParaRPr lang="en-US"/>
          </a:p>
        </p:txBody>
      </p:sp>
      <p:sp>
        <p:nvSpPr>
          <p:cNvPr id="17" name="TextBox 16"/>
          <p:cNvSpPr txBox="1"/>
          <p:nvPr/>
        </p:nvSpPr>
        <p:spPr>
          <a:xfrm>
            <a:off x="304800" y="609600"/>
            <a:ext cx="3733800" cy="4733762"/>
          </a:xfrm>
          <a:prstGeom prst="rect">
            <a:avLst/>
          </a:prstGeom>
          <a:noFill/>
          <a:ln>
            <a:noFill/>
          </a:ln>
          <a:effectLst/>
        </p:spPr>
        <p:txBody>
          <a:bodyPr wrap="none" rtlCol="0">
            <a:noAutofit/>
          </a:bodyPr>
          <a:lstStyle/>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latin typeface="Consolas" panose="020B0609020204030204" pitchFamily="49" charset="0"/>
                <a:ea typeface="Calibri" panose="020F0502020204030204" pitchFamily="34" charset="0"/>
                <a:cs typeface="Consolas" panose="020B0609020204030204" pitchFamily="49" charset="0"/>
              </a:rPr>
              <a:t> </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latin typeface="Consolas" panose="020B0609020204030204" pitchFamily="49" charset="0"/>
                <a:ea typeface="Calibri" panose="020F0502020204030204" pitchFamily="34" charset="0"/>
                <a:cs typeface="Consolas" panose="020B0609020204030204" pitchFamily="49" charset="0"/>
              </a:rPr>
              <a:t> </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smtClean="0">
                <a:latin typeface="Consolas" panose="020B0609020204030204" pitchFamily="49" charset="0"/>
                <a:ea typeface="Calibri" panose="020F0502020204030204" pitchFamily="34" charset="0"/>
                <a:cs typeface="Consolas" panose="020B0609020204030204" pitchFamily="49" charset="0"/>
              </a:rPr>
              <a:t> </a:t>
            </a:r>
          </a:p>
          <a:p>
            <a:pPr>
              <a:lnSpc>
                <a:spcPct val="115000"/>
              </a:lnSpc>
            </a:pPr>
            <a:endParaRPr lang="en-US" sz="1000" dirty="0" smtClean="0">
              <a:latin typeface="Consolas" panose="020B0609020204030204" pitchFamily="49" charset="0"/>
              <a:ea typeface="Calibri" panose="020F0502020204030204" pitchFamily="34" charset="0"/>
              <a:cs typeface="Consolas" panose="020B0609020204030204" pitchFamily="49" charset="0"/>
            </a:endParaRPr>
          </a:p>
          <a:p>
            <a:pPr>
              <a:lnSpc>
                <a:spcPct val="115000"/>
              </a:lnSpc>
            </a:pPr>
            <a:r>
              <a:rPr lang="en-US" sz="10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Point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"In constructor </a:t>
            </a:r>
            <a:r>
              <a:rPr lang="en-US" sz="1000" dirty="0" smtClean="0">
                <a:solidFill>
                  <a:srgbClr val="2A00FF"/>
                </a:solidFill>
                <a:latin typeface="Consolas" panose="020B0609020204030204" pitchFamily="49" charset="0"/>
                <a:ea typeface="Calibri" panose="020F0502020204030204" pitchFamily="34" charset="0"/>
                <a:cs typeface="Consolas" panose="020B0609020204030204" pitchFamily="49" charset="0"/>
              </a:rPr>
              <a:t>0"</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&lt;&lt; </a:t>
            </a:r>
            <a:r>
              <a:rPr lang="en-US" sz="10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        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0</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        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0;</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latin typeface="Consolas" panose="020B0609020204030204" pitchFamily="49" charset="0"/>
                <a:ea typeface="Calibri" panose="020F0502020204030204" pitchFamily="34" charset="0"/>
                <a:cs typeface="Consolas" panose="020B0609020204030204" pitchFamily="49" charset="0"/>
              </a:rPr>
              <a:t> </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getY</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smtClean="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C0"/>
                </a:solidFill>
                <a:latin typeface="Consolas" panose="020B0609020204030204" pitchFamily="49" charset="0"/>
                <a:ea typeface="Calibri" panose="020F0502020204030204" pitchFamily="34" charset="0"/>
                <a:cs typeface="Consolas" panose="020B0609020204030204" pitchFamily="49" charset="0"/>
              </a:rPr>
              <a:t>y</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latin typeface="Consolas" panose="020B0609020204030204" pitchFamily="49" charset="0"/>
                <a:ea typeface="Calibri" panose="020F0502020204030204" pitchFamily="34" charset="0"/>
                <a:cs typeface="Consolas" panose="020B0609020204030204" pitchFamily="49" charset="0"/>
              </a:rPr>
              <a:t> </a:t>
            </a:r>
            <a:endParaRPr lang="en-US" sz="1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15000"/>
              </a:lnSpc>
            </a:pPr>
            <a:endPar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15000"/>
              </a:lnSpc>
            </a:pPr>
            <a:endPar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15000"/>
              </a:lnSpc>
            </a:pP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main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s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s-&gt;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s-&gt;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0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US" sz="10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4"/>
          <a:stretch>
            <a:fillRect/>
          </a:stretch>
        </p:blipFill>
        <p:spPr>
          <a:xfrm>
            <a:off x="4635030" y="3200400"/>
            <a:ext cx="128505" cy="128505"/>
          </a:xfrm>
          <a:prstGeom prst="rect">
            <a:avLst/>
          </a:prstGeom>
        </p:spPr>
      </p:pic>
      <p:pic>
        <p:nvPicPr>
          <p:cNvPr id="3" name="Picture 2"/>
          <p:cNvPicPr>
            <a:picLocks noChangeAspect="1"/>
          </p:cNvPicPr>
          <p:nvPr/>
        </p:nvPicPr>
        <p:blipFill>
          <a:blip r:embed="rId5"/>
          <a:stretch>
            <a:fillRect/>
          </a:stretch>
        </p:blipFill>
        <p:spPr>
          <a:xfrm>
            <a:off x="609600" y="5343362"/>
            <a:ext cx="2180952" cy="838095"/>
          </a:xfrm>
          <a:prstGeom prst="rect">
            <a:avLst/>
          </a:prstGeom>
        </p:spPr>
      </p:pic>
      <p:sp>
        <p:nvSpPr>
          <p:cNvPr id="10" name="TextBox 9"/>
          <p:cNvSpPr txBox="1"/>
          <p:nvPr/>
        </p:nvSpPr>
        <p:spPr>
          <a:xfrm>
            <a:off x="4635030" y="1600200"/>
            <a:ext cx="3733800" cy="3200400"/>
          </a:xfrm>
          <a:prstGeom prst="rect">
            <a:avLst/>
          </a:prstGeom>
          <a:noFill/>
          <a:ln>
            <a:noFill/>
          </a:ln>
          <a:effectLst/>
        </p:spPr>
        <p:txBody>
          <a:bodyPr wrap="none" rtlCol="0">
            <a:noAutofit/>
          </a:bodyPr>
          <a:lstStyle/>
          <a:p>
            <a:pPr>
              <a:lnSpc>
                <a:spcPct val="115000"/>
              </a:lnSpc>
            </a:pPr>
            <a:r>
              <a:rPr lang="en-US" sz="1000" b="1" dirty="0" err="1" smtClean="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main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15000"/>
              </a:lnSpc>
            </a:pPr>
            <a:endParaRPr lang="en-US" sz="10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r>
              <a:rPr lang="en-US" sz="11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Point </a:t>
            </a:r>
            <a:r>
              <a:rPr lang="en-US" sz="1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x = Point();</a:t>
            </a:r>
          </a:p>
          <a:p>
            <a:pPr>
              <a:lnSpc>
                <a:spcPct val="115000"/>
              </a:lnSpc>
            </a:pPr>
            <a:r>
              <a:rPr lang="en-US" sz="1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Point y = Point(1,2);</a:t>
            </a:r>
          </a:p>
          <a:p>
            <a:pPr>
              <a:lnSpc>
                <a:spcPct val="115000"/>
              </a:lnSpc>
            </a:pPr>
            <a:endParaRPr lang="en-US" sz="11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smtClean="0">
                <a:latin typeface="Calibri" panose="020F0502020204030204" pitchFamily="34" charset="0"/>
                <a:ea typeface="Calibri" panose="020F0502020204030204" pitchFamily="34" charset="0"/>
                <a:cs typeface="Times New Roman" panose="02020603050405020304" pitchFamily="18" charset="0"/>
              </a:rPr>
              <a:t>          </a:t>
            </a:r>
            <a:r>
              <a:rPr lang="en-US" sz="11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Point y(1,2);</a:t>
            </a:r>
          </a:p>
          <a:p>
            <a:pPr>
              <a:lnSpc>
                <a:spcPct val="115000"/>
              </a:lnSpc>
            </a:pPr>
            <a:r>
              <a:rPr lang="en-US" sz="11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Point x();</a:t>
            </a:r>
            <a:endParaRPr lang="en-US" sz="11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r>
              <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100"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x.getX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100"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100"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x.getY</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1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1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15000"/>
              </a:lnSpc>
            </a:pPr>
            <a:endParaRPr lang="en-US" sz="10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endParaRPr lang="en-US" sz="10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endParaRPr lang="en-US" sz="10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endParaRPr lang="en-US" sz="10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0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1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Point x;</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100"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x.getX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100"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100"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x.getY</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1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1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US" sz="10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6"/>
          <a:stretch>
            <a:fillRect/>
          </a:stretch>
        </p:blipFill>
        <p:spPr>
          <a:xfrm>
            <a:off x="5715000" y="3328905"/>
            <a:ext cx="2066667" cy="371429"/>
          </a:xfrm>
          <a:prstGeom prst="rect">
            <a:avLst/>
          </a:prstGeom>
        </p:spPr>
      </p:pic>
      <p:sp>
        <p:nvSpPr>
          <p:cNvPr id="12" name="Content Placeholder 2"/>
          <p:cNvSpPr>
            <a:spLocks noGrp="1"/>
          </p:cNvSpPr>
          <p:nvPr>
            <p:ph idx="1"/>
          </p:nvPr>
        </p:nvSpPr>
        <p:spPr>
          <a:xfrm>
            <a:off x="3219177" y="5346020"/>
            <a:ext cx="5362848" cy="978580"/>
          </a:xfrm>
        </p:spPr>
        <p:txBody>
          <a:bodyPr>
            <a:normAutofit/>
          </a:bodyPr>
          <a:lstStyle/>
          <a:p>
            <a:r>
              <a:rPr lang="en-US" dirty="0" smtClean="0"/>
              <a:t>No-</a:t>
            </a:r>
            <a:r>
              <a:rPr lang="en-US" dirty="0" err="1" smtClean="0"/>
              <a:t>arg</a:t>
            </a:r>
            <a:r>
              <a:rPr lang="en-US" dirty="0" smtClean="0"/>
              <a:t> short form is different</a:t>
            </a:r>
            <a:endParaRPr lang="en-US" dirty="0"/>
          </a:p>
          <a:p>
            <a:pPr lvl="1"/>
            <a:endParaRPr lang="en-US" dirty="0" smtClean="0"/>
          </a:p>
        </p:txBody>
      </p:sp>
    </p:spTree>
    <p:extLst>
      <p:ext uri="{BB962C8B-B14F-4D97-AF65-F5344CB8AC3E}">
        <p14:creationId xmlns:p14="http://schemas.microsoft.com/office/powerpoint/2010/main" val="2058091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smtClean="0"/>
              <a:t>C++11</a:t>
            </a:r>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9</a:t>
            </a:fld>
            <a:endParaRPr lang="en-US"/>
          </a:p>
        </p:txBody>
      </p:sp>
      <p:sp>
        <p:nvSpPr>
          <p:cNvPr id="17" name="TextBox 16"/>
          <p:cNvSpPr txBox="1"/>
          <p:nvPr/>
        </p:nvSpPr>
        <p:spPr>
          <a:xfrm>
            <a:off x="1600200" y="1143000"/>
            <a:ext cx="5410200" cy="2590800"/>
          </a:xfrm>
          <a:prstGeom prst="rect">
            <a:avLst/>
          </a:prstGeom>
          <a:noFill/>
          <a:ln>
            <a:noFill/>
          </a:ln>
          <a:effectLst/>
        </p:spPr>
        <p:txBody>
          <a:bodyPr wrap="none" rtlCol="0">
            <a:noAutofit/>
          </a:bodyPr>
          <a:lstStyle/>
          <a:p>
            <a:pPr>
              <a:lnSpc>
                <a:spcPct val="115000"/>
              </a:lnSpc>
            </a:pPr>
            <a:endParaRPr lang="en-US" sz="1000" dirty="0" smtClean="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3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3600" dirty="0">
                <a:solidFill>
                  <a:srgbClr val="005032"/>
                </a:solidFill>
                <a:latin typeface="Consolas" panose="020B0609020204030204" pitchFamily="49" charset="0"/>
                <a:ea typeface="Calibri" panose="020F0502020204030204" pitchFamily="34" charset="0"/>
                <a:cs typeface="Consolas" panose="020B0609020204030204" pitchFamily="49" charset="0"/>
              </a:rPr>
              <a:t>Point</a:t>
            </a:r>
            <a:r>
              <a:rPr lang="en-US" sz="3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36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s </a:t>
            </a:r>
            <a:r>
              <a:rPr lang="en-US" sz="3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36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{1,2}</a:t>
            </a:r>
          </a:p>
          <a:p>
            <a:pPr>
              <a:lnSpc>
                <a:spcPct val="115000"/>
              </a:lnSpc>
            </a:pPr>
            <a:r>
              <a:rPr lang="en-US" sz="3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3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Point t = {3}</a:t>
            </a:r>
          </a:p>
          <a:p>
            <a:pPr>
              <a:lnSpc>
                <a:spcPct val="115000"/>
              </a:lnSpc>
            </a:pPr>
            <a:r>
              <a:rPr lang="en-US" sz="3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3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Point u = {}</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Content Placeholder 2"/>
          <p:cNvSpPr>
            <a:spLocks noGrp="1"/>
          </p:cNvSpPr>
          <p:nvPr>
            <p:ph idx="1"/>
          </p:nvPr>
        </p:nvSpPr>
        <p:spPr>
          <a:xfrm>
            <a:off x="1447800" y="3695700"/>
            <a:ext cx="6248400" cy="1638300"/>
          </a:xfrm>
        </p:spPr>
        <p:txBody>
          <a:bodyPr>
            <a:normAutofit/>
          </a:bodyPr>
          <a:lstStyle/>
          <a:p>
            <a:r>
              <a:rPr lang="en-US" dirty="0" smtClean="0"/>
              <a:t>C++ 11 has an object literal notation</a:t>
            </a:r>
          </a:p>
          <a:p>
            <a:r>
              <a:rPr lang="en-US" dirty="0" smtClean="0"/>
              <a:t>Very much like Python or JavaScript</a:t>
            </a:r>
          </a:p>
          <a:p>
            <a:r>
              <a:rPr lang="en-US" dirty="0" smtClean="0"/>
              <a:t>Generates the same code</a:t>
            </a:r>
            <a:endParaRPr lang="en-US" dirty="0"/>
          </a:p>
          <a:p>
            <a:pPr lvl="1"/>
            <a:endParaRPr lang="en-US" dirty="0" smtClean="0"/>
          </a:p>
        </p:txBody>
      </p:sp>
    </p:spTree>
    <p:extLst>
      <p:ext uri="{BB962C8B-B14F-4D97-AF65-F5344CB8AC3E}">
        <p14:creationId xmlns:p14="http://schemas.microsoft.com/office/powerpoint/2010/main" val="3898317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board">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ibrar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14477</TotalTime>
  <Words>782</Words>
  <Application>Microsoft Office PowerPoint</Application>
  <PresentationFormat>On-screen Show (4:3)</PresentationFormat>
  <Paragraphs>399</Paragraphs>
  <Slides>14</Slides>
  <Notes>14</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14</vt:i4>
      </vt:variant>
    </vt:vector>
  </HeadingPairs>
  <TitlesOfParts>
    <vt:vector size="26" baseType="lpstr">
      <vt:lpstr>Arial</vt:lpstr>
      <vt:lpstr>Calibri</vt:lpstr>
      <vt:lpstr>Century Gothic</vt:lpstr>
      <vt:lpstr>Consolas</vt:lpstr>
      <vt:lpstr>Courier New</vt:lpstr>
      <vt:lpstr>Palatino Linotype</vt:lpstr>
      <vt:lpstr>Times New Roman</vt:lpstr>
      <vt:lpstr>Whiteboard</vt:lpstr>
      <vt:lpstr>Custom Design</vt:lpstr>
      <vt:lpstr>Library</vt:lpstr>
      <vt:lpstr>1_Custom Design</vt:lpstr>
      <vt:lpstr>Additional Material</vt:lpstr>
      <vt:lpstr>Objects</vt:lpstr>
      <vt:lpstr>See Also</vt:lpstr>
      <vt:lpstr>Read-Only Object</vt:lpstr>
      <vt:lpstr>Constructor</vt:lpstr>
      <vt:lpstr>By Default</vt:lpstr>
      <vt:lpstr>Constructors in Action</vt:lpstr>
      <vt:lpstr>No Arguments</vt:lpstr>
      <vt:lpstr>Short Form</vt:lpstr>
      <vt:lpstr>C++11</vt:lpstr>
      <vt:lpstr>Check “this” Out</vt:lpstr>
      <vt:lpstr>Check “this” Out</vt:lpstr>
      <vt:lpstr>Destructors</vt:lpstr>
      <vt:lpstr>Destructors in Action</vt:lpstr>
      <vt:lpstr>Your Turn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Topher</cp:lastModifiedBy>
  <cp:revision>259</cp:revision>
  <dcterms:created xsi:type="dcterms:W3CDTF">2014-01-17T10:57:26Z</dcterms:created>
  <dcterms:modified xsi:type="dcterms:W3CDTF">2016-02-07T22:27:31Z</dcterms:modified>
</cp:coreProperties>
</file>